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media1.mp3" ContentType="audio/mp3"/>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microsoft.com/office/2007/relationships/media" Target="../media/media1.mp3"/><Relationship Id="rId4" Type="http://schemas.openxmlformats.org/officeDocument/2006/relationships/video" Target="../media/media1.mp3"/><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20116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6035040"/>
            <a:ext cx="12191695" cy="822960"/>
          </a:xfrm>
          <a:prstGeom prst="rect">
            <a:avLst/>
          </a:prstGeom>
          <a:solidFill>
            <a:srgbClr val="0F1A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alpha-eco-power.png"/>
          <p:cNvPicPr>
            <a:picLocks noChangeAspect="1"/>
          </p:cNvPicPr>
          <p:nvPr/>
        </p:nvPicPr>
        <p:blipFill>
          <a:blip r:embed="rId2"/>
          <a:stretch>
            <a:fillRect/>
          </a:stretch>
        </p:blipFill>
        <p:spPr>
          <a:xfrm>
            <a:off x="731520" y="685800"/>
            <a:ext cx="3456432" cy="1234440"/>
          </a:xfrm>
          <a:prstGeom prst="rect">
            <a:avLst/>
          </a:prstGeom>
        </p:spPr>
      </p:pic>
      <p:sp>
        <p:nvSpPr>
          <p:cNvPr id="5" name="TextBox 4"/>
          <p:cNvSpPr txBox="1"/>
          <p:nvPr/>
        </p:nvSpPr>
        <p:spPr>
          <a:xfrm>
            <a:off x="731520" y="2331720"/>
            <a:ext cx="10515600" cy="1463040"/>
          </a:xfrm>
          <a:prstGeom prst="rect">
            <a:avLst/>
          </a:prstGeom>
          <a:noFill/>
        </p:spPr>
        <p:txBody>
          <a:bodyPr wrap="square" anchor="t">
            <a:spAutoFit/>
          </a:bodyPr>
          <a:lstStyle/>
          <a:p>
            <a:pPr algn="l">
              <a:lnSpc>
                <a:spcPct val="100000"/>
              </a:lnSpc>
            </a:pPr>
            <a:r>
              <a:rPr sz="4400" b="1" i="0">
                <a:solidFill>
                  <a:srgbClr val="0F1A3A"/>
                </a:solidFill>
                <a:latin typeface="Calibri"/>
              </a:rPr>
              <a:t>Alpha Eco-Power</a:t>
            </a:r>
          </a:p>
        </p:txBody>
      </p:sp>
      <p:sp>
        <p:nvSpPr>
          <p:cNvPr id="6" name="TextBox 5"/>
          <p:cNvSpPr txBox="1"/>
          <p:nvPr/>
        </p:nvSpPr>
        <p:spPr>
          <a:xfrm>
            <a:off x="731520" y="3429000"/>
            <a:ext cx="9601200" cy="548640"/>
          </a:xfrm>
          <a:prstGeom prst="rect">
            <a:avLst/>
          </a:prstGeom>
          <a:noFill/>
        </p:spPr>
        <p:txBody>
          <a:bodyPr wrap="square" anchor="t">
            <a:spAutoFit/>
          </a:bodyPr>
          <a:lstStyle/>
          <a:p>
            <a:pPr algn="l">
              <a:lnSpc>
                <a:spcPct val="100000"/>
              </a:lnSpc>
            </a:pPr>
            <a:r>
              <a:rPr sz="2000" b="1" i="1">
                <a:solidFill>
                  <a:srgbClr val="EA580C"/>
                </a:solidFill>
                <a:latin typeface="Calibri"/>
              </a:rPr>
              <a:t>Powering Tomorrow, Today with Solar Excellence</a:t>
            </a:r>
          </a:p>
        </p:txBody>
      </p:sp>
      <p:sp>
        <p:nvSpPr>
          <p:cNvPr id="7" name="TextBox 6"/>
          <p:cNvSpPr txBox="1"/>
          <p:nvPr/>
        </p:nvSpPr>
        <p:spPr>
          <a:xfrm>
            <a:off x="731520" y="4160520"/>
            <a:ext cx="10058400" cy="457200"/>
          </a:xfrm>
          <a:prstGeom prst="rect">
            <a:avLst/>
          </a:prstGeom>
          <a:noFill/>
        </p:spPr>
        <p:txBody>
          <a:bodyPr wrap="square" anchor="t">
            <a:spAutoFit/>
          </a:bodyPr>
          <a:lstStyle/>
          <a:p>
            <a:pPr algn="l">
              <a:lnSpc>
                <a:spcPct val="100000"/>
              </a:lnSpc>
            </a:pPr>
            <a:r>
              <a:rPr sz="1500" b="1" i="0">
                <a:solidFill>
                  <a:srgbClr val="475569"/>
                </a:solidFill>
                <a:latin typeface="Calibri"/>
              </a:rPr>
              <a:t>Company Profile  ·  Competitor Analysis  ·  Growth Roadmap</a:t>
            </a:r>
          </a:p>
        </p:txBody>
      </p:sp>
      <p:sp>
        <p:nvSpPr>
          <p:cNvPr id="8" name="TextBox 7"/>
          <p:cNvSpPr txBox="1"/>
          <p:nvPr/>
        </p:nvSpPr>
        <p:spPr>
          <a:xfrm>
            <a:off x="731520" y="6199632"/>
            <a:ext cx="10972800" cy="365760"/>
          </a:xfrm>
          <a:prstGeom prst="rect">
            <a:avLst/>
          </a:prstGeom>
          <a:noFill/>
        </p:spPr>
        <p:txBody>
          <a:bodyPr wrap="square" anchor="t">
            <a:spAutoFit/>
          </a:bodyPr>
          <a:lstStyle/>
          <a:p>
            <a:pPr algn="l">
              <a:lnSpc>
                <a:spcPct val="100000"/>
              </a:lnSpc>
            </a:pPr>
            <a:r>
              <a:rPr sz="1200" b="0" i="0">
                <a:solidFill>
                  <a:srgbClr val="FFFFFF"/>
                </a:solidFill>
                <a:latin typeface="Calibri"/>
              </a:rPr>
              <a:t>+91 9840790462 | wahab2010og@gmail.com | www.alphaecopower.in</a:t>
            </a:r>
          </a:p>
        </p:txBody>
      </p:sp>
      <p:pic>
        <p:nvPicPr>
          <p:cNvPr id="9" name="music-corporate.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11780215" y="6446520"/>
            <a:ext cx="274320" cy="274320"/>
          </a:xfrm>
          <a:prstGeom prst="rect">
            <a:avLst/>
          </a:prstGeom>
        </p:spPr>
      </p:pic>
    </p:spTree>
  </p:cSld>
  <p:clrMapOvr>
    <a:masterClrMapping/>
  </p:clrMapOvr>
  <p:timing>
    <p:tnLst>
      <p:par>
        <p:cTn id="1" dur="indefinite" restart="never" nodeType="tmRoot">
          <p:childTnLst>
            <p:audio>
              <p:cMediaNode vol="80000" numSld="999" showWhenStopped="0">
                <p:cTn id="2" fill="hold" display="0">
                  <p:stCondLst>
                    <p:cond delay="0"/>
                  </p:stCondLst>
                </p:cTn>
                <p:tgtEl>
                  <p:spTgt spid="9"/>
                </p:tgtEl>
              </p:cMediaNode>
            </p:audio>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COMPETITOR ANALYSIS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400" b="1" i="0">
                <a:solidFill>
                  <a:srgbClr val="0F1A3A"/>
                </a:solidFill>
                <a:latin typeface="Calibri"/>
              </a:rPr>
              <a:t>Competitors 7–8 of 10</a:t>
            </a:r>
          </a:p>
        </p:txBody>
      </p:sp>
      <p:sp>
        <p:nvSpPr>
          <p:cNvPr id="4" name="Rounded Rectangle 3"/>
          <p:cNvSpPr/>
          <p:nvPr/>
        </p:nvSpPr>
        <p:spPr>
          <a:xfrm>
            <a:off x="64008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7. CleanMax Solar (Tamil Nadu projects)</a:t>
            </a:r>
          </a:p>
        </p:txBody>
      </p:sp>
      <p:sp>
        <p:nvSpPr>
          <p:cNvPr id="7" name="TextBox 6"/>
          <p:cNvSpPr txBox="1"/>
          <p:nvPr/>
        </p:nvSpPr>
        <p:spPr>
          <a:xfrm>
            <a:off x="86868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8" name="TextBox 7"/>
          <p:cNvSpPr txBox="1"/>
          <p:nvPr/>
        </p:nvSpPr>
        <p:spPr>
          <a:xfrm>
            <a:off x="86868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40,000-50,000 per KW (primarily OPEX); PPA at Rs 4.5-6.5/unit</a:t>
            </a:r>
          </a:p>
        </p:txBody>
      </p:sp>
      <p:sp>
        <p:nvSpPr>
          <p:cNvPr id="9" name="TextBox 8"/>
          <p:cNvSpPr txBox="1"/>
          <p:nvPr/>
        </p:nvSpPr>
        <p:spPr>
          <a:xfrm>
            <a:off x="86868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10" name="TextBox 9"/>
          <p:cNvSpPr txBox="1"/>
          <p:nvPr/>
        </p:nvSpPr>
        <p:spPr>
          <a:xfrm>
            <a:off x="86868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200-280 crore annually (South region)</a:t>
            </a:r>
          </a:p>
        </p:txBody>
      </p:sp>
      <p:sp>
        <p:nvSpPr>
          <p:cNvPr id="11" name="TextBox 10"/>
          <p:cNvSpPr txBox="1"/>
          <p:nvPr/>
        </p:nvSpPr>
        <p:spPr>
          <a:xfrm>
            <a:off x="86868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12" name="TextBox 11"/>
          <p:cNvSpPr txBox="1"/>
          <p:nvPr/>
        </p:nvSpPr>
        <p:spPr>
          <a:xfrm>
            <a:off x="86868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Zero-upfront OPEX model targeting corporates, long-term PPAs, rooftop leasing, large C&amp;I clients, financial structuring expertise</a:t>
            </a:r>
          </a:p>
        </p:txBody>
      </p:sp>
      <p:sp>
        <p:nvSpPr>
          <p:cNvPr id="13" name="TextBox 12"/>
          <p:cNvSpPr txBox="1"/>
          <p:nvPr/>
        </p:nvSpPr>
        <p:spPr>
          <a:xfrm>
            <a:off x="86868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14" name="TextBox 13"/>
          <p:cNvSpPr txBox="1"/>
          <p:nvPr/>
        </p:nvSpPr>
        <p:spPr>
          <a:xfrm>
            <a:off x="86868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Direct corporate sales, sustainability consultants engagement, CFO targeting, industry association memberships, webinars on solar financing, ESG positioning</a:t>
            </a:r>
          </a:p>
        </p:txBody>
      </p:sp>
      <p:sp>
        <p:nvSpPr>
          <p:cNvPr id="15" name="Rounded Rectangle 14"/>
          <p:cNvSpPr/>
          <p:nvPr/>
        </p:nvSpPr>
        <p:spPr>
          <a:xfrm>
            <a:off x="640080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40080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2940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8. Sunedison Infrastructure (Madurai-based)</a:t>
            </a:r>
          </a:p>
        </p:txBody>
      </p:sp>
      <p:sp>
        <p:nvSpPr>
          <p:cNvPr id="18" name="TextBox 17"/>
          <p:cNvSpPr txBox="1"/>
          <p:nvPr/>
        </p:nvSpPr>
        <p:spPr>
          <a:xfrm>
            <a:off x="662940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19" name="TextBox 18"/>
          <p:cNvSpPr txBox="1"/>
          <p:nvPr/>
        </p:nvSpPr>
        <p:spPr>
          <a:xfrm>
            <a:off x="662940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41,000-51,000 per KW for rooftop; Rs 3.1-3.8 crore per MW</a:t>
            </a:r>
          </a:p>
        </p:txBody>
      </p:sp>
      <p:sp>
        <p:nvSpPr>
          <p:cNvPr id="20" name="TextBox 19"/>
          <p:cNvSpPr txBox="1"/>
          <p:nvPr/>
        </p:nvSpPr>
        <p:spPr>
          <a:xfrm>
            <a:off x="662940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21" name="TextBox 20"/>
          <p:cNvSpPr txBox="1"/>
          <p:nvPr/>
        </p:nvSpPr>
        <p:spPr>
          <a:xfrm>
            <a:off x="662940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80-120 crore annually</a:t>
            </a:r>
          </a:p>
        </p:txBody>
      </p:sp>
      <p:sp>
        <p:nvSpPr>
          <p:cNvPr id="22" name="TextBox 21"/>
          <p:cNvSpPr txBox="1"/>
          <p:nvPr/>
        </p:nvSpPr>
        <p:spPr>
          <a:xfrm>
            <a:off x="662940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23" name="TextBox 22"/>
          <p:cNvSpPr txBox="1"/>
          <p:nvPr/>
        </p:nvSpPr>
        <p:spPr>
          <a:xfrm>
            <a:off x="662940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Regional focus, competitive pricing, local relationships, textile industry penetration, agricultural sector focus, quick execution</a:t>
            </a:r>
          </a:p>
        </p:txBody>
      </p:sp>
      <p:sp>
        <p:nvSpPr>
          <p:cNvPr id="24" name="TextBox 23"/>
          <p:cNvSpPr txBox="1"/>
          <p:nvPr/>
        </p:nvSpPr>
        <p:spPr>
          <a:xfrm>
            <a:off x="662940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25" name="TextBox 24"/>
          <p:cNvSpPr txBox="1"/>
          <p:nvPr/>
        </p:nvSpPr>
        <p:spPr>
          <a:xfrm>
            <a:off x="662940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Local networking, industrial association memberships, regional print advertising, textile industry events, referral programs, subsidy documentation support</a:t>
            </a:r>
          </a:p>
        </p:txBody>
      </p:sp>
      <p:sp>
        <p:nvSpPr>
          <p:cNvPr id="26" name="Rectangle 25"/>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Competitors</a:t>
            </a:r>
          </a:p>
        </p:txBody>
      </p:sp>
      <p:pic>
        <p:nvPicPr>
          <p:cNvPr id="28" name="Picture 27"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COMPETITOR ANALYSIS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400" b="1" i="0">
                <a:solidFill>
                  <a:srgbClr val="0F1A3A"/>
                </a:solidFill>
                <a:latin typeface="Calibri"/>
              </a:rPr>
              <a:t>Competitors 9–10 of 10</a:t>
            </a:r>
          </a:p>
        </p:txBody>
      </p:sp>
      <p:sp>
        <p:nvSpPr>
          <p:cNvPr id="4" name="Rounded Rectangle 3"/>
          <p:cNvSpPr/>
          <p:nvPr/>
        </p:nvSpPr>
        <p:spPr>
          <a:xfrm>
            <a:off x="64008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9. Juniper Green Energy (Chennai operations)</a:t>
            </a:r>
          </a:p>
        </p:txBody>
      </p:sp>
      <p:sp>
        <p:nvSpPr>
          <p:cNvPr id="7" name="TextBox 6"/>
          <p:cNvSpPr txBox="1"/>
          <p:nvPr/>
        </p:nvSpPr>
        <p:spPr>
          <a:xfrm>
            <a:off x="86868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8" name="TextBox 7"/>
          <p:cNvSpPr txBox="1"/>
          <p:nvPr/>
        </p:nvSpPr>
        <p:spPr>
          <a:xfrm>
            <a:off x="86868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45,000-55,000 per KW; OPEX models; Rs 3.5-4.2 crore per MW</a:t>
            </a:r>
          </a:p>
        </p:txBody>
      </p:sp>
      <p:sp>
        <p:nvSpPr>
          <p:cNvPr id="9" name="TextBox 8"/>
          <p:cNvSpPr txBox="1"/>
          <p:nvPr/>
        </p:nvSpPr>
        <p:spPr>
          <a:xfrm>
            <a:off x="86868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10" name="TextBox 9"/>
          <p:cNvSpPr txBox="1"/>
          <p:nvPr/>
        </p:nvSpPr>
        <p:spPr>
          <a:xfrm>
            <a:off x="86868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150-200 crore annually (TN focus)</a:t>
            </a:r>
          </a:p>
        </p:txBody>
      </p:sp>
      <p:sp>
        <p:nvSpPr>
          <p:cNvPr id="11" name="TextBox 10"/>
          <p:cNvSpPr txBox="1"/>
          <p:nvPr/>
        </p:nvSpPr>
        <p:spPr>
          <a:xfrm>
            <a:off x="86868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12" name="TextBox 11"/>
          <p:cNvSpPr txBox="1"/>
          <p:nvPr/>
        </p:nvSpPr>
        <p:spPr>
          <a:xfrm>
            <a:off x="86868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Open access solutions, group captive models, C&amp;I rooftops, financing partnerships, long-term PPA structures, corporate tie-ups</a:t>
            </a:r>
          </a:p>
        </p:txBody>
      </p:sp>
      <p:sp>
        <p:nvSpPr>
          <p:cNvPr id="13" name="TextBox 12"/>
          <p:cNvSpPr txBox="1"/>
          <p:nvPr/>
        </p:nvSpPr>
        <p:spPr>
          <a:xfrm>
            <a:off x="86868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14" name="TextBox 13"/>
          <p:cNvSpPr txBox="1"/>
          <p:nvPr/>
        </p:nvSpPr>
        <p:spPr>
          <a:xfrm>
            <a:off x="86868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B2B direct sales, energy cost reduction workshops, corporate sustainability summits, LinkedIn lead generation, energy consulting approach, developer partnerships</a:t>
            </a:r>
          </a:p>
        </p:txBody>
      </p:sp>
      <p:sp>
        <p:nvSpPr>
          <p:cNvPr id="15" name="Rounded Rectangle 14"/>
          <p:cNvSpPr/>
          <p:nvPr/>
        </p:nvSpPr>
        <p:spPr>
          <a:xfrm>
            <a:off x="640080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40080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2940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10. Avaada Energy (Tamil Nadu portfolio)</a:t>
            </a:r>
          </a:p>
        </p:txBody>
      </p:sp>
      <p:sp>
        <p:nvSpPr>
          <p:cNvPr id="18" name="TextBox 17"/>
          <p:cNvSpPr txBox="1"/>
          <p:nvPr/>
        </p:nvSpPr>
        <p:spPr>
          <a:xfrm>
            <a:off x="662940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19" name="TextBox 18"/>
          <p:cNvSpPr txBox="1"/>
          <p:nvPr/>
        </p:nvSpPr>
        <p:spPr>
          <a:xfrm>
            <a:off x="662940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44,000-54,000 per KW; Rs 3.4-4.1 crore per MW; PPA models</a:t>
            </a:r>
          </a:p>
        </p:txBody>
      </p:sp>
      <p:sp>
        <p:nvSpPr>
          <p:cNvPr id="20" name="TextBox 19"/>
          <p:cNvSpPr txBox="1"/>
          <p:nvPr/>
        </p:nvSpPr>
        <p:spPr>
          <a:xfrm>
            <a:off x="662940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21" name="TextBox 20"/>
          <p:cNvSpPr txBox="1"/>
          <p:nvPr/>
        </p:nvSpPr>
        <p:spPr>
          <a:xfrm>
            <a:off x="662940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180-250 crore annually (South operations)</a:t>
            </a:r>
          </a:p>
        </p:txBody>
      </p:sp>
      <p:sp>
        <p:nvSpPr>
          <p:cNvPr id="22" name="TextBox 21"/>
          <p:cNvSpPr txBox="1"/>
          <p:nvPr/>
        </p:nvSpPr>
        <p:spPr>
          <a:xfrm>
            <a:off x="662940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23" name="TextBox 22"/>
          <p:cNvSpPr txBox="1"/>
          <p:nvPr/>
        </p:nvSpPr>
        <p:spPr>
          <a:xfrm>
            <a:off x="662940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Utility-scale expertise applied to C&amp;I, competitive EPC pricing, government auctions, developer partnerships, captive power focus</a:t>
            </a:r>
          </a:p>
        </p:txBody>
      </p:sp>
      <p:sp>
        <p:nvSpPr>
          <p:cNvPr id="24" name="TextBox 23"/>
          <p:cNvSpPr txBox="1"/>
          <p:nvPr/>
        </p:nvSpPr>
        <p:spPr>
          <a:xfrm>
            <a:off x="662940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25" name="TextBox 24"/>
          <p:cNvSpPr txBox="1"/>
          <p:nvPr/>
        </p:nvSpPr>
        <p:spPr>
          <a:xfrm>
            <a:off x="662940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Government tender participation, B2B outreach, industry conferences, energy transition positioning, project financing showcase, institutional sales teams</a:t>
            </a:r>
          </a:p>
        </p:txBody>
      </p:sp>
      <p:sp>
        <p:nvSpPr>
          <p:cNvPr id="26" name="Rectangle 25"/>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Competitors</a:t>
            </a:r>
          </a:p>
        </p:txBody>
      </p:sp>
      <p:pic>
        <p:nvPicPr>
          <p:cNvPr id="28" name="Picture 27"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1A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286000"/>
            <a:ext cx="10515600" cy="457200"/>
          </a:xfrm>
          <a:prstGeom prst="rect">
            <a:avLst/>
          </a:prstGeom>
          <a:noFill/>
        </p:spPr>
        <p:txBody>
          <a:bodyPr wrap="square" anchor="t">
            <a:spAutoFit/>
          </a:bodyPr>
          <a:lstStyle/>
          <a:p>
            <a:pPr algn="l">
              <a:lnSpc>
                <a:spcPct val="100000"/>
              </a:lnSpc>
            </a:pPr>
            <a:r>
              <a:rPr sz="1300" b="1" i="0">
                <a:solidFill>
                  <a:srgbClr val="F59E0B"/>
                </a:solidFill>
                <a:latin typeface="Calibri"/>
              </a:rPr>
              <a:t>THE ROAD AHEAD</a:t>
            </a:r>
          </a:p>
        </p:txBody>
      </p:sp>
      <p:sp>
        <p:nvSpPr>
          <p:cNvPr id="4" name="TextBox 3"/>
          <p:cNvSpPr txBox="1"/>
          <p:nvPr/>
        </p:nvSpPr>
        <p:spPr>
          <a:xfrm>
            <a:off x="731520" y="2743200"/>
            <a:ext cx="10515600" cy="914400"/>
          </a:xfrm>
          <a:prstGeom prst="rect">
            <a:avLst/>
          </a:prstGeom>
          <a:noFill/>
        </p:spPr>
        <p:txBody>
          <a:bodyPr wrap="square" anchor="t">
            <a:spAutoFit/>
          </a:bodyPr>
          <a:lstStyle/>
          <a:p>
            <a:pPr algn="l">
              <a:lnSpc>
                <a:spcPct val="100000"/>
              </a:lnSpc>
            </a:pPr>
            <a:r>
              <a:rPr sz="4000" b="1" i="0">
                <a:solidFill>
                  <a:srgbClr val="FFFFFF"/>
                </a:solidFill>
                <a:latin typeface="Calibri"/>
              </a:rPr>
              <a:t>Business Growth Roadmap</a:t>
            </a:r>
          </a:p>
        </p:txBody>
      </p:sp>
      <p:sp>
        <p:nvSpPr>
          <p:cNvPr id="5" name="TextBox 4"/>
          <p:cNvSpPr txBox="1"/>
          <p:nvPr/>
        </p:nvSpPr>
        <p:spPr>
          <a:xfrm>
            <a:off x="731520" y="3749039"/>
            <a:ext cx="10058400" cy="457200"/>
          </a:xfrm>
          <a:prstGeom prst="rect">
            <a:avLst/>
          </a:prstGeom>
          <a:noFill/>
        </p:spPr>
        <p:txBody>
          <a:bodyPr wrap="square" anchor="t">
            <a:spAutoFit/>
          </a:bodyPr>
          <a:lstStyle/>
          <a:p>
            <a:pPr algn="l">
              <a:lnSpc>
                <a:spcPct val="100000"/>
              </a:lnSpc>
            </a:pPr>
            <a:r>
              <a:rPr sz="1500" b="0" i="0">
                <a:solidFill>
                  <a:srgbClr val="FFFFFF"/>
                </a:solidFill>
                <a:latin typeface="Calibri"/>
              </a:rPr>
              <a:t>Phase-wise plan with investment &amp; revenue projections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ROADMAP — PHASE 1 OF 5</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600" b="1" i="0">
                <a:solidFill>
                  <a:srgbClr val="0F1A3A"/>
                </a:solidFill>
                <a:latin typeface="Calibri"/>
              </a:rPr>
              <a:t>Foundation &amp; Certification (Months 1-6)</a:t>
            </a:r>
          </a:p>
        </p:txBody>
      </p:sp>
      <p:sp>
        <p:nvSpPr>
          <p:cNvPr id="4" name="Rounded Rectangle 3"/>
          <p:cNvSpPr/>
          <p:nvPr/>
        </p:nvSpPr>
        <p:spPr>
          <a:xfrm>
            <a:off x="640080" y="1554480"/>
            <a:ext cx="2377440" cy="4572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1627632"/>
            <a:ext cx="2377440" cy="320040"/>
          </a:xfrm>
          <a:prstGeom prst="rect">
            <a:avLst/>
          </a:prstGeom>
          <a:noFill/>
        </p:spPr>
        <p:txBody>
          <a:bodyPr wrap="square" anchor="t">
            <a:spAutoFit/>
          </a:bodyPr>
          <a:lstStyle/>
          <a:p>
            <a:pPr algn="ctr">
              <a:lnSpc>
                <a:spcPct val="100000"/>
              </a:lnSpc>
            </a:pPr>
            <a:r>
              <a:rPr sz="1200" b="1" i="0">
                <a:solidFill>
                  <a:srgbClr val="1B5E20"/>
                </a:solidFill>
                <a:latin typeface="Calibri"/>
              </a:rPr>
              <a:t>Q1-Q2 2025</a:t>
            </a:r>
          </a:p>
        </p:txBody>
      </p:sp>
      <p:sp>
        <p:nvSpPr>
          <p:cNvPr id="6" name="TextBox 5"/>
          <p:cNvSpPr txBox="1"/>
          <p:nvPr/>
        </p:nvSpPr>
        <p:spPr>
          <a:xfrm>
            <a:off x="640080" y="2286000"/>
            <a:ext cx="6766560" cy="822960"/>
          </a:xfrm>
          <a:prstGeom prst="rect">
            <a:avLst/>
          </a:prstGeom>
          <a:noFill/>
        </p:spPr>
        <p:txBody>
          <a:bodyPr wrap="square" anchor="t">
            <a:spAutoFit/>
          </a:bodyPr>
          <a:lstStyle/>
          <a:p>
            <a:pPr algn="l">
              <a:lnSpc>
                <a:spcPct val="120000"/>
              </a:lnSpc>
            </a:pPr>
            <a:r>
              <a:rPr sz="1400" b="0" i="0">
                <a:solidFill>
                  <a:srgbClr val="475569"/>
                </a:solidFill>
                <a:latin typeface="Calibri"/>
              </a:rPr>
              <a:t>Brand establishment, certifications, team expansion, and digital presence</a:t>
            </a:r>
          </a:p>
        </p:txBody>
      </p:sp>
      <p:sp>
        <p:nvSpPr>
          <p:cNvPr id="7" name="TextBox 6"/>
          <p:cNvSpPr txBox="1"/>
          <p:nvPr/>
        </p:nvSpPr>
        <p:spPr>
          <a:xfrm>
            <a:off x="640080" y="3291840"/>
            <a:ext cx="6766560" cy="2926080"/>
          </a:xfrm>
          <a:prstGeom prst="rect">
            <a:avLst/>
          </a:prstGeom>
          <a:noFill/>
        </p:spPr>
        <p:txBody>
          <a:bodyPr wrap="square">
            <a:spAutoFit/>
          </a:bodyPr>
          <a:lstStyle/>
          <a:p>
            <a:pPr>
              <a:spcAft>
                <a:spcPts val="600"/>
              </a:spcAft>
            </a:pPr>
            <a:r>
              <a:rPr sz="1250">
                <a:solidFill>
                  <a:srgbClr val="475569"/>
                </a:solidFill>
                <a:latin typeface="Calibri"/>
              </a:rPr>
              <a:t>•  Complete ISO 9001 and ISO 14001 certifications for quality and environmental management</a:t>
            </a:r>
          </a:p>
          <a:p>
            <a:pPr>
              <a:spcAft>
                <a:spcPts val="600"/>
              </a:spcAft>
            </a:pPr>
            <a:r>
              <a:rPr sz="1250">
                <a:solidFill>
                  <a:srgbClr val="475569"/>
                </a:solidFill>
                <a:latin typeface="Calibri"/>
              </a:rPr>
              <a:t>•  Build professional website with subsidy calculator, project gallery, and lead capture</a:t>
            </a:r>
          </a:p>
          <a:p>
            <a:pPr>
              <a:spcAft>
                <a:spcPts val="600"/>
              </a:spcAft>
            </a:pPr>
            <a:r>
              <a:rPr sz="1250">
                <a:solidFill>
                  <a:srgbClr val="475569"/>
                </a:solidFill>
                <a:latin typeface="Calibri"/>
              </a:rPr>
              <a:t>•  Recruit 2 project engineers and 1 sales executive; train installation team on latest technologies</a:t>
            </a:r>
          </a:p>
          <a:p>
            <a:pPr>
              <a:spcAft>
                <a:spcPts val="600"/>
              </a:spcAft>
            </a:pPr>
            <a:r>
              <a:rPr sz="1250">
                <a:solidFill>
                  <a:srgbClr val="475569"/>
                </a:solidFill>
                <a:latin typeface="Calibri"/>
              </a:rPr>
              <a:t>•  Execute 8-10 residential rooftop projects (3-5KW) leveraging PM Surya Ghar subsidy scheme</a:t>
            </a:r>
          </a:p>
        </p:txBody>
      </p:sp>
      <p:sp>
        <p:nvSpPr>
          <p:cNvPr id="8" name="Rounded Rectangle 7"/>
          <p:cNvSpPr/>
          <p:nvPr/>
        </p:nvSpPr>
        <p:spPr>
          <a:xfrm>
            <a:off x="7772400" y="2286000"/>
            <a:ext cx="3749039" cy="1371600"/>
          </a:xfrm>
          <a:prstGeom prst="roundRect">
            <a:avLst/>
          </a:prstGeom>
          <a:solidFill>
            <a:srgbClr val="FFF1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46720" y="2468880"/>
            <a:ext cx="3291840" cy="274320"/>
          </a:xfrm>
          <a:prstGeom prst="rect">
            <a:avLst/>
          </a:prstGeom>
          <a:noFill/>
        </p:spPr>
        <p:txBody>
          <a:bodyPr wrap="square" anchor="t">
            <a:spAutoFit/>
          </a:bodyPr>
          <a:lstStyle/>
          <a:p>
            <a:pPr algn="l">
              <a:lnSpc>
                <a:spcPct val="100000"/>
              </a:lnSpc>
            </a:pPr>
            <a:r>
              <a:rPr sz="950" b="1" i="0">
                <a:solidFill>
                  <a:srgbClr val="E11D48"/>
                </a:solidFill>
                <a:latin typeface="Calibri"/>
              </a:rPr>
              <a:t>ESTIMATED INVESTMENT</a:t>
            </a:r>
          </a:p>
        </p:txBody>
      </p:sp>
      <p:sp>
        <p:nvSpPr>
          <p:cNvPr id="10" name="TextBox 9"/>
          <p:cNvSpPr txBox="1"/>
          <p:nvPr/>
        </p:nvSpPr>
        <p:spPr>
          <a:xfrm>
            <a:off x="8046720" y="2788920"/>
            <a:ext cx="3291840" cy="548640"/>
          </a:xfrm>
          <a:prstGeom prst="rect">
            <a:avLst/>
          </a:prstGeom>
          <a:noFill/>
        </p:spPr>
        <p:txBody>
          <a:bodyPr wrap="square" anchor="t">
            <a:spAutoFit/>
          </a:bodyPr>
          <a:lstStyle/>
          <a:p>
            <a:pPr algn="l">
              <a:lnSpc>
                <a:spcPct val="100000"/>
              </a:lnSpc>
            </a:pPr>
            <a:r>
              <a:rPr sz="1900" b="1" i="0">
                <a:solidFill>
                  <a:srgbClr val="E11D48"/>
                </a:solidFill>
                <a:latin typeface="Calibri"/>
              </a:rPr>
              <a:t>Rs 8-12 lakhs</a:t>
            </a:r>
          </a:p>
        </p:txBody>
      </p:sp>
      <p:sp>
        <p:nvSpPr>
          <p:cNvPr id="11" name="Rounded Rectangle 10"/>
          <p:cNvSpPr/>
          <p:nvPr/>
        </p:nvSpPr>
        <p:spPr>
          <a:xfrm>
            <a:off x="7772400" y="3886200"/>
            <a:ext cx="3749039" cy="1371600"/>
          </a:xfrm>
          <a:prstGeom prst="roundRect">
            <a:avLst/>
          </a:prstGeom>
          <a:solidFill>
            <a:srgbClr val="ECFD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4069080"/>
            <a:ext cx="3291840" cy="274320"/>
          </a:xfrm>
          <a:prstGeom prst="rect">
            <a:avLst/>
          </a:prstGeom>
          <a:noFill/>
        </p:spPr>
        <p:txBody>
          <a:bodyPr wrap="square" anchor="t">
            <a:spAutoFit/>
          </a:bodyPr>
          <a:lstStyle/>
          <a:p>
            <a:pPr algn="l">
              <a:lnSpc>
                <a:spcPct val="100000"/>
              </a:lnSpc>
            </a:pPr>
            <a:r>
              <a:rPr sz="950" b="1" i="0">
                <a:solidFill>
                  <a:srgbClr val="059669"/>
                </a:solidFill>
                <a:latin typeface="Calibri"/>
              </a:rPr>
              <a:t>EXPECTED REVENUE</a:t>
            </a:r>
          </a:p>
        </p:txBody>
      </p:sp>
      <p:sp>
        <p:nvSpPr>
          <p:cNvPr id="13" name="TextBox 12"/>
          <p:cNvSpPr txBox="1"/>
          <p:nvPr/>
        </p:nvSpPr>
        <p:spPr>
          <a:xfrm>
            <a:off x="8046720" y="4389120"/>
            <a:ext cx="3291840" cy="548640"/>
          </a:xfrm>
          <a:prstGeom prst="rect">
            <a:avLst/>
          </a:prstGeom>
          <a:noFill/>
        </p:spPr>
        <p:txBody>
          <a:bodyPr wrap="square" anchor="t">
            <a:spAutoFit/>
          </a:bodyPr>
          <a:lstStyle/>
          <a:p>
            <a:pPr algn="l">
              <a:lnSpc>
                <a:spcPct val="100000"/>
              </a:lnSpc>
            </a:pPr>
            <a:r>
              <a:rPr sz="1900" b="1" i="0">
                <a:solidFill>
                  <a:srgbClr val="059669"/>
                </a:solidFill>
                <a:latin typeface="Calibri"/>
              </a:rPr>
              <a:t>Rs 40-50 lakhs</a:t>
            </a:r>
          </a:p>
        </p:txBody>
      </p:sp>
      <p:sp>
        <p:nvSpPr>
          <p:cNvPr id="14" name="Rectangle 13"/>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Roadmap</a:t>
            </a:r>
          </a:p>
        </p:txBody>
      </p:sp>
      <p:pic>
        <p:nvPicPr>
          <p:cNvPr id="16" name="Picture 15"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ROADMAP — PHASE 2 OF 5</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600" b="1" i="0">
                <a:solidFill>
                  <a:srgbClr val="0F1A3A"/>
                </a:solidFill>
                <a:latin typeface="Calibri"/>
              </a:rPr>
              <a:t>Market Penetration (Months 7-12)</a:t>
            </a:r>
          </a:p>
        </p:txBody>
      </p:sp>
      <p:sp>
        <p:nvSpPr>
          <p:cNvPr id="4" name="Rounded Rectangle 3"/>
          <p:cNvSpPr/>
          <p:nvPr/>
        </p:nvSpPr>
        <p:spPr>
          <a:xfrm>
            <a:off x="640080" y="1554480"/>
            <a:ext cx="2377440" cy="4572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1627632"/>
            <a:ext cx="2377440" cy="320040"/>
          </a:xfrm>
          <a:prstGeom prst="rect">
            <a:avLst/>
          </a:prstGeom>
          <a:noFill/>
        </p:spPr>
        <p:txBody>
          <a:bodyPr wrap="square" anchor="t">
            <a:spAutoFit/>
          </a:bodyPr>
          <a:lstStyle/>
          <a:p>
            <a:pPr algn="ctr">
              <a:lnSpc>
                <a:spcPct val="100000"/>
              </a:lnSpc>
            </a:pPr>
            <a:r>
              <a:rPr sz="1200" b="1" i="0">
                <a:solidFill>
                  <a:srgbClr val="1B5E20"/>
                </a:solidFill>
                <a:latin typeface="Calibri"/>
              </a:rPr>
              <a:t>Q3-Q4 2025</a:t>
            </a:r>
          </a:p>
        </p:txBody>
      </p:sp>
      <p:sp>
        <p:nvSpPr>
          <p:cNvPr id="6" name="TextBox 5"/>
          <p:cNvSpPr txBox="1"/>
          <p:nvPr/>
        </p:nvSpPr>
        <p:spPr>
          <a:xfrm>
            <a:off x="640080" y="2286000"/>
            <a:ext cx="6766560" cy="822960"/>
          </a:xfrm>
          <a:prstGeom prst="rect">
            <a:avLst/>
          </a:prstGeom>
          <a:noFill/>
        </p:spPr>
        <p:txBody>
          <a:bodyPr wrap="square" anchor="t">
            <a:spAutoFit/>
          </a:bodyPr>
          <a:lstStyle/>
          <a:p>
            <a:pPr algn="l">
              <a:lnSpc>
                <a:spcPct val="120000"/>
              </a:lnSpc>
            </a:pPr>
            <a:r>
              <a:rPr sz="1400" b="0" i="0">
                <a:solidFill>
                  <a:srgbClr val="475569"/>
                </a:solidFill>
                <a:latin typeface="Calibri"/>
              </a:rPr>
              <a:t>Dealer network, institutional clients, and expanded service area</a:t>
            </a:r>
          </a:p>
        </p:txBody>
      </p:sp>
      <p:sp>
        <p:nvSpPr>
          <p:cNvPr id="7" name="TextBox 6"/>
          <p:cNvSpPr txBox="1"/>
          <p:nvPr/>
        </p:nvSpPr>
        <p:spPr>
          <a:xfrm>
            <a:off x="640080" y="3291840"/>
            <a:ext cx="6766560" cy="2926080"/>
          </a:xfrm>
          <a:prstGeom prst="rect">
            <a:avLst/>
          </a:prstGeom>
          <a:noFill/>
        </p:spPr>
        <p:txBody>
          <a:bodyPr wrap="square">
            <a:spAutoFit/>
          </a:bodyPr>
          <a:lstStyle/>
          <a:p>
            <a:pPr>
              <a:spcAft>
                <a:spcPts val="600"/>
              </a:spcAft>
            </a:pPr>
            <a:r>
              <a:rPr sz="1250">
                <a:solidFill>
                  <a:srgbClr val="475569"/>
                </a:solidFill>
                <a:latin typeface="Calibri"/>
              </a:rPr>
              <a:t>•  Establish 5-7 dealer partnerships across Trichy, Salem, Madurai for wider geographic reach</a:t>
            </a:r>
          </a:p>
          <a:p>
            <a:pPr>
              <a:spcAft>
                <a:spcPts val="600"/>
              </a:spcAft>
            </a:pPr>
            <a:r>
              <a:rPr sz="1250">
                <a:solidFill>
                  <a:srgbClr val="475569"/>
                </a:solidFill>
                <a:latin typeface="Calibri"/>
              </a:rPr>
              <a:t>•  Target 3-4 institutional projects (hospitals, schools, trusts) in 5-10KW range</a:t>
            </a:r>
          </a:p>
          <a:p>
            <a:pPr>
              <a:spcAft>
                <a:spcPts val="600"/>
              </a:spcAft>
            </a:pPr>
            <a:r>
              <a:rPr sz="1250">
                <a:solidFill>
                  <a:srgbClr val="475569"/>
                </a:solidFill>
                <a:latin typeface="Calibri"/>
              </a:rPr>
              <a:t>•  Launch solar water pump vertical with farmer outreach in rural Tamil Nadu districts</a:t>
            </a:r>
          </a:p>
          <a:p>
            <a:pPr>
              <a:spcAft>
                <a:spcPts val="600"/>
              </a:spcAft>
            </a:pPr>
            <a:r>
              <a:rPr sz="1250">
                <a:solidFill>
                  <a:srgbClr val="475569"/>
                </a:solidFill>
                <a:latin typeface="Calibri"/>
              </a:rPr>
              <a:t>•  Implement CRM system for lead management and launch Google Ads and social media campaigns</a:t>
            </a:r>
          </a:p>
        </p:txBody>
      </p:sp>
      <p:sp>
        <p:nvSpPr>
          <p:cNvPr id="8" name="Rounded Rectangle 7"/>
          <p:cNvSpPr/>
          <p:nvPr/>
        </p:nvSpPr>
        <p:spPr>
          <a:xfrm>
            <a:off x="7772400" y="2286000"/>
            <a:ext cx="3749039" cy="1371600"/>
          </a:xfrm>
          <a:prstGeom prst="roundRect">
            <a:avLst/>
          </a:prstGeom>
          <a:solidFill>
            <a:srgbClr val="FFF1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46720" y="2468880"/>
            <a:ext cx="3291840" cy="274320"/>
          </a:xfrm>
          <a:prstGeom prst="rect">
            <a:avLst/>
          </a:prstGeom>
          <a:noFill/>
        </p:spPr>
        <p:txBody>
          <a:bodyPr wrap="square" anchor="t">
            <a:spAutoFit/>
          </a:bodyPr>
          <a:lstStyle/>
          <a:p>
            <a:pPr algn="l">
              <a:lnSpc>
                <a:spcPct val="100000"/>
              </a:lnSpc>
            </a:pPr>
            <a:r>
              <a:rPr sz="950" b="1" i="0">
                <a:solidFill>
                  <a:srgbClr val="E11D48"/>
                </a:solidFill>
                <a:latin typeface="Calibri"/>
              </a:rPr>
              <a:t>ESTIMATED INVESTMENT</a:t>
            </a:r>
          </a:p>
        </p:txBody>
      </p:sp>
      <p:sp>
        <p:nvSpPr>
          <p:cNvPr id="10" name="TextBox 9"/>
          <p:cNvSpPr txBox="1"/>
          <p:nvPr/>
        </p:nvSpPr>
        <p:spPr>
          <a:xfrm>
            <a:off x="8046720" y="2788920"/>
            <a:ext cx="3291840" cy="548640"/>
          </a:xfrm>
          <a:prstGeom prst="rect">
            <a:avLst/>
          </a:prstGeom>
          <a:noFill/>
        </p:spPr>
        <p:txBody>
          <a:bodyPr wrap="square" anchor="t">
            <a:spAutoFit/>
          </a:bodyPr>
          <a:lstStyle/>
          <a:p>
            <a:pPr algn="l">
              <a:lnSpc>
                <a:spcPct val="100000"/>
              </a:lnSpc>
            </a:pPr>
            <a:r>
              <a:rPr sz="1900" b="1" i="0">
                <a:solidFill>
                  <a:srgbClr val="E11D48"/>
                </a:solidFill>
                <a:latin typeface="Calibri"/>
              </a:rPr>
              <a:t>Rs 15-20 lakhs</a:t>
            </a:r>
          </a:p>
        </p:txBody>
      </p:sp>
      <p:sp>
        <p:nvSpPr>
          <p:cNvPr id="11" name="Rounded Rectangle 10"/>
          <p:cNvSpPr/>
          <p:nvPr/>
        </p:nvSpPr>
        <p:spPr>
          <a:xfrm>
            <a:off x="7772400" y="3886200"/>
            <a:ext cx="3749039" cy="1371600"/>
          </a:xfrm>
          <a:prstGeom prst="roundRect">
            <a:avLst/>
          </a:prstGeom>
          <a:solidFill>
            <a:srgbClr val="ECFD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4069080"/>
            <a:ext cx="3291840" cy="274320"/>
          </a:xfrm>
          <a:prstGeom prst="rect">
            <a:avLst/>
          </a:prstGeom>
          <a:noFill/>
        </p:spPr>
        <p:txBody>
          <a:bodyPr wrap="square" anchor="t">
            <a:spAutoFit/>
          </a:bodyPr>
          <a:lstStyle/>
          <a:p>
            <a:pPr algn="l">
              <a:lnSpc>
                <a:spcPct val="100000"/>
              </a:lnSpc>
            </a:pPr>
            <a:r>
              <a:rPr sz="950" b="1" i="0">
                <a:solidFill>
                  <a:srgbClr val="059669"/>
                </a:solidFill>
                <a:latin typeface="Calibri"/>
              </a:rPr>
              <a:t>EXPECTED REVENUE</a:t>
            </a:r>
          </a:p>
        </p:txBody>
      </p:sp>
      <p:sp>
        <p:nvSpPr>
          <p:cNvPr id="13" name="TextBox 12"/>
          <p:cNvSpPr txBox="1"/>
          <p:nvPr/>
        </p:nvSpPr>
        <p:spPr>
          <a:xfrm>
            <a:off x="8046720" y="4389120"/>
            <a:ext cx="3291840" cy="548640"/>
          </a:xfrm>
          <a:prstGeom prst="rect">
            <a:avLst/>
          </a:prstGeom>
          <a:noFill/>
        </p:spPr>
        <p:txBody>
          <a:bodyPr wrap="square" anchor="t">
            <a:spAutoFit/>
          </a:bodyPr>
          <a:lstStyle/>
          <a:p>
            <a:pPr algn="l">
              <a:lnSpc>
                <a:spcPct val="100000"/>
              </a:lnSpc>
            </a:pPr>
            <a:r>
              <a:rPr sz="1900" b="1" i="0">
                <a:solidFill>
                  <a:srgbClr val="059669"/>
                </a:solidFill>
                <a:latin typeface="Calibri"/>
              </a:rPr>
              <a:t>Rs 85-110 lakhs</a:t>
            </a:r>
          </a:p>
        </p:txBody>
      </p:sp>
      <p:sp>
        <p:nvSpPr>
          <p:cNvPr id="14" name="Rectangle 13"/>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Roadmap</a:t>
            </a:r>
          </a:p>
        </p:txBody>
      </p:sp>
      <p:pic>
        <p:nvPicPr>
          <p:cNvPr id="16" name="Picture 15"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ROADMAP — PHASE 3 OF 5</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600" b="1" i="0">
                <a:solidFill>
                  <a:srgbClr val="0F1A3A"/>
                </a:solidFill>
                <a:latin typeface="Calibri"/>
              </a:rPr>
              <a:t>Scale &amp; Diversification (Months 13-18)</a:t>
            </a:r>
          </a:p>
        </p:txBody>
      </p:sp>
      <p:sp>
        <p:nvSpPr>
          <p:cNvPr id="4" name="Rounded Rectangle 3"/>
          <p:cNvSpPr/>
          <p:nvPr/>
        </p:nvSpPr>
        <p:spPr>
          <a:xfrm>
            <a:off x="640080" y="1554480"/>
            <a:ext cx="2377440" cy="4572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1627632"/>
            <a:ext cx="2377440" cy="320040"/>
          </a:xfrm>
          <a:prstGeom prst="rect">
            <a:avLst/>
          </a:prstGeom>
          <a:noFill/>
        </p:spPr>
        <p:txBody>
          <a:bodyPr wrap="square" anchor="t">
            <a:spAutoFit/>
          </a:bodyPr>
          <a:lstStyle/>
          <a:p>
            <a:pPr algn="ctr">
              <a:lnSpc>
                <a:spcPct val="100000"/>
              </a:lnSpc>
            </a:pPr>
            <a:r>
              <a:rPr sz="1200" b="1" i="0">
                <a:solidFill>
                  <a:srgbClr val="1B5E20"/>
                </a:solidFill>
                <a:latin typeface="Calibri"/>
              </a:rPr>
              <a:t>Q1-Q2 2026</a:t>
            </a:r>
          </a:p>
        </p:txBody>
      </p:sp>
      <p:sp>
        <p:nvSpPr>
          <p:cNvPr id="6" name="TextBox 5"/>
          <p:cNvSpPr txBox="1"/>
          <p:nvPr/>
        </p:nvSpPr>
        <p:spPr>
          <a:xfrm>
            <a:off x="640080" y="2286000"/>
            <a:ext cx="6766560" cy="822960"/>
          </a:xfrm>
          <a:prstGeom prst="rect">
            <a:avLst/>
          </a:prstGeom>
          <a:noFill/>
        </p:spPr>
        <p:txBody>
          <a:bodyPr wrap="square" anchor="t">
            <a:spAutoFit/>
          </a:bodyPr>
          <a:lstStyle/>
          <a:p>
            <a:pPr algn="l">
              <a:lnSpc>
                <a:spcPct val="120000"/>
              </a:lnSpc>
            </a:pPr>
            <a:r>
              <a:rPr sz="1400" b="0" i="0">
                <a:solidFill>
                  <a:srgbClr val="475569"/>
                </a:solidFill>
                <a:latin typeface="Calibri"/>
              </a:rPr>
              <a:t>C&amp;I segment entry, larger EPC projects, and operational efficiency</a:t>
            </a:r>
          </a:p>
        </p:txBody>
      </p:sp>
      <p:sp>
        <p:nvSpPr>
          <p:cNvPr id="7" name="TextBox 6"/>
          <p:cNvSpPr txBox="1"/>
          <p:nvPr/>
        </p:nvSpPr>
        <p:spPr>
          <a:xfrm>
            <a:off x="640080" y="3291840"/>
            <a:ext cx="6766560" cy="2926080"/>
          </a:xfrm>
          <a:prstGeom prst="rect">
            <a:avLst/>
          </a:prstGeom>
          <a:noFill/>
        </p:spPr>
        <p:txBody>
          <a:bodyPr wrap="square">
            <a:spAutoFit/>
          </a:bodyPr>
          <a:lstStyle/>
          <a:p>
            <a:pPr>
              <a:spcAft>
                <a:spcPts val="600"/>
              </a:spcAft>
            </a:pPr>
            <a:r>
              <a:rPr sz="1250">
                <a:solidFill>
                  <a:srgbClr val="475569"/>
                </a:solidFill>
                <a:latin typeface="Calibri"/>
              </a:rPr>
              <a:t>•  Secure 2-3 commercial &amp; industrial clients with 50-100KW rooftop installations</a:t>
            </a:r>
          </a:p>
          <a:p>
            <a:pPr>
              <a:spcAft>
                <a:spcPts val="600"/>
              </a:spcAft>
            </a:pPr>
            <a:r>
              <a:rPr sz="1250">
                <a:solidFill>
                  <a:srgbClr val="475569"/>
                </a:solidFill>
                <a:latin typeface="Calibri"/>
              </a:rPr>
              <a:t>•  Achieve empanelment with Tamil Nadu Energy Development Agency (TEDA) for government projects</a:t>
            </a:r>
          </a:p>
          <a:p>
            <a:pPr>
              <a:spcAft>
                <a:spcPts val="600"/>
              </a:spcAft>
            </a:pPr>
            <a:r>
              <a:rPr sz="1250">
                <a:solidFill>
                  <a:srgbClr val="475569"/>
                </a:solidFill>
                <a:latin typeface="Calibri"/>
              </a:rPr>
              <a:t>•  Expand to EPC projects up to 500KW capacity with experienced project management team</a:t>
            </a:r>
          </a:p>
          <a:p>
            <a:pPr>
              <a:spcAft>
                <a:spcPts val="600"/>
              </a:spcAft>
            </a:pPr>
            <a:r>
              <a:rPr sz="1250">
                <a:solidFill>
                  <a:srgbClr val="475569"/>
                </a:solidFill>
                <a:latin typeface="Calibri"/>
              </a:rPr>
              <a:t>•  Launch Annual Maintenance Contract (AMC) program for existing 30+ installations creating recurring revenue</a:t>
            </a:r>
          </a:p>
        </p:txBody>
      </p:sp>
      <p:sp>
        <p:nvSpPr>
          <p:cNvPr id="8" name="Rounded Rectangle 7"/>
          <p:cNvSpPr/>
          <p:nvPr/>
        </p:nvSpPr>
        <p:spPr>
          <a:xfrm>
            <a:off x="7772400" y="2286000"/>
            <a:ext cx="3749039" cy="1371600"/>
          </a:xfrm>
          <a:prstGeom prst="roundRect">
            <a:avLst/>
          </a:prstGeom>
          <a:solidFill>
            <a:srgbClr val="FFF1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46720" y="2468880"/>
            <a:ext cx="3291840" cy="274320"/>
          </a:xfrm>
          <a:prstGeom prst="rect">
            <a:avLst/>
          </a:prstGeom>
          <a:noFill/>
        </p:spPr>
        <p:txBody>
          <a:bodyPr wrap="square" anchor="t">
            <a:spAutoFit/>
          </a:bodyPr>
          <a:lstStyle/>
          <a:p>
            <a:pPr algn="l">
              <a:lnSpc>
                <a:spcPct val="100000"/>
              </a:lnSpc>
            </a:pPr>
            <a:r>
              <a:rPr sz="950" b="1" i="0">
                <a:solidFill>
                  <a:srgbClr val="E11D48"/>
                </a:solidFill>
                <a:latin typeface="Calibri"/>
              </a:rPr>
              <a:t>ESTIMATED INVESTMENT</a:t>
            </a:r>
          </a:p>
        </p:txBody>
      </p:sp>
      <p:sp>
        <p:nvSpPr>
          <p:cNvPr id="10" name="TextBox 9"/>
          <p:cNvSpPr txBox="1"/>
          <p:nvPr/>
        </p:nvSpPr>
        <p:spPr>
          <a:xfrm>
            <a:off x="8046720" y="2788920"/>
            <a:ext cx="3291840" cy="548640"/>
          </a:xfrm>
          <a:prstGeom prst="rect">
            <a:avLst/>
          </a:prstGeom>
          <a:noFill/>
        </p:spPr>
        <p:txBody>
          <a:bodyPr wrap="square" anchor="t">
            <a:spAutoFit/>
          </a:bodyPr>
          <a:lstStyle/>
          <a:p>
            <a:pPr algn="l">
              <a:lnSpc>
                <a:spcPct val="100000"/>
              </a:lnSpc>
            </a:pPr>
            <a:r>
              <a:rPr sz="1900" b="1" i="0">
                <a:solidFill>
                  <a:srgbClr val="E11D48"/>
                </a:solidFill>
                <a:latin typeface="Calibri"/>
              </a:rPr>
              <a:t>Rs 25-35 lakhs</a:t>
            </a:r>
          </a:p>
        </p:txBody>
      </p:sp>
      <p:sp>
        <p:nvSpPr>
          <p:cNvPr id="11" name="Rounded Rectangle 10"/>
          <p:cNvSpPr/>
          <p:nvPr/>
        </p:nvSpPr>
        <p:spPr>
          <a:xfrm>
            <a:off x="7772400" y="3886200"/>
            <a:ext cx="3749039" cy="1371600"/>
          </a:xfrm>
          <a:prstGeom prst="roundRect">
            <a:avLst/>
          </a:prstGeom>
          <a:solidFill>
            <a:srgbClr val="ECFD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4069080"/>
            <a:ext cx="3291840" cy="274320"/>
          </a:xfrm>
          <a:prstGeom prst="rect">
            <a:avLst/>
          </a:prstGeom>
          <a:noFill/>
        </p:spPr>
        <p:txBody>
          <a:bodyPr wrap="square" anchor="t">
            <a:spAutoFit/>
          </a:bodyPr>
          <a:lstStyle/>
          <a:p>
            <a:pPr algn="l">
              <a:lnSpc>
                <a:spcPct val="100000"/>
              </a:lnSpc>
            </a:pPr>
            <a:r>
              <a:rPr sz="950" b="1" i="0">
                <a:solidFill>
                  <a:srgbClr val="059669"/>
                </a:solidFill>
                <a:latin typeface="Calibri"/>
              </a:rPr>
              <a:t>EXPECTED REVENUE</a:t>
            </a:r>
          </a:p>
        </p:txBody>
      </p:sp>
      <p:sp>
        <p:nvSpPr>
          <p:cNvPr id="13" name="TextBox 12"/>
          <p:cNvSpPr txBox="1"/>
          <p:nvPr/>
        </p:nvSpPr>
        <p:spPr>
          <a:xfrm>
            <a:off x="8046720" y="4389120"/>
            <a:ext cx="3291840" cy="548640"/>
          </a:xfrm>
          <a:prstGeom prst="rect">
            <a:avLst/>
          </a:prstGeom>
          <a:noFill/>
        </p:spPr>
        <p:txBody>
          <a:bodyPr wrap="square" anchor="t">
            <a:spAutoFit/>
          </a:bodyPr>
          <a:lstStyle/>
          <a:p>
            <a:pPr algn="l">
              <a:lnSpc>
                <a:spcPct val="100000"/>
              </a:lnSpc>
            </a:pPr>
            <a:r>
              <a:rPr sz="1900" b="1" i="0">
                <a:solidFill>
                  <a:srgbClr val="059669"/>
                </a:solidFill>
                <a:latin typeface="Calibri"/>
              </a:rPr>
              <a:t>Rs 1.8-2.2 crore</a:t>
            </a:r>
          </a:p>
        </p:txBody>
      </p:sp>
      <p:sp>
        <p:nvSpPr>
          <p:cNvPr id="14" name="Rectangle 13"/>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Roadmap</a:t>
            </a:r>
          </a:p>
        </p:txBody>
      </p:sp>
      <p:pic>
        <p:nvPicPr>
          <p:cNvPr id="16" name="Picture 15"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ROADMAP — PHASE 4 OF 5</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600" b="1" i="0">
                <a:solidFill>
                  <a:srgbClr val="0F1A3A"/>
                </a:solidFill>
                <a:latin typeface="Calibri"/>
              </a:rPr>
              <a:t>Growth &amp; Innovation (Months 19-24)</a:t>
            </a:r>
          </a:p>
        </p:txBody>
      </p:sp>
      <p:sp>
        <p:nvSpPr>
          <p:cNvPr id="4" name="Rounded Rectangle 3"/>
          <p:cNvSpPr/>
          <p:nvPr/>
        </p:nvSpPr>
        <p:spPr>
          <a:xfrm>
            <a:off x="640080" y="1554480"/>
            <a:ext cx="2377440" cy="4572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1627632"/>
            <a:ext cx="2377440" cy="320040"/>
          </a:xfrm>
          <a:prstGeom prst="rect">
            <a:avLst/>
          </a:prstGeom>
          <a:noFill/>
        </p:spPr>
        <p:txBody>
          <a:bodyPr wrap="square" anchor="t">
            <a:spAutoFit/>
          </a:bodyPr>
          <a:lstStyle/>
          <a:p>
            <a:pPr algn="ctr">
              <a:lnSpc>
                <a:spcPct val="100000"/>
              </a:lnSpc>
            </a:pPr>
            <a:r>
              <a:rPr sz="1200" b="1" i="0">
                <a:solidFill>
                  <a:srgbClr val="1B5E20"/>
                </a:solidFill>
                <a:latin typeface="Calibri"/>
              </a:rPr>
              <a:t>Q3-Q4 2026</a:t>
            </a:r>
          </a:p>
        </p:txBody>
      </p:sp>
      <p:sp>
        <p:nvSpPr>
          <p:cNvPr id="6" name="TextBox 5"/>
          <p:cNvSpPr txBox="1"/>
          <p:nvPr/>
        </p:nvSpPr>
        <p:spPr>
          <a:xfrm>
            <a:off x="640080" y="2286000"/>
            <a:ext cx="6766560" cy="822960"/>
          </a:xfrm>
          <a:prstGeom prst="rect">
            <a:avLst/>
          </a:prstGeom>
          <a:noFill/>
        </p:spPr>
        <p:txBody>
          <a:bodyPr wrap="square" anchor="t">
            <a:spAutoFit/>
          </a:bodyPr>
          <a:lstStyle/>
          <a:p>
            <a:pPr algn="l">
              <a:lnSpc>
                <a:spcPct val="120000"/>
              </a:lnSpc>
            </a:pPr>
            <a:r>
              <a:rPr sz="1400" b="0" i="0">
                <a:solidFill>
                  <a:srgbClr val="475569"/>
                </a:solidFill>
                <a:latin typeface="Calibri"/>
              </a:rPr>
              <a:t>Utility-scale readiness, financing partnerships, and technology leadership</a:t>
            </a:r>
          </a:p>
        </p:txBody>
      </p:sp>
      <p:sp>
        <p:nvSpPr>
          <p:cNvPr id="7" name="TextBox 6"/>
          <p:cNvSpPr txBox="1"/>
          <p:nvPr/>
        </p:nvSpPr>
        <p:spPr>
          <a:xfrm>
            <a:off x="640080" y="3291840"/>
            <a:ext cx="6766560" cy="2926080"/>
          </a:xfrm>
          <a:prstGeom prst="rect">
            <a:avLst/>
          </a:prstGeom>
          <a:noFill/>
        </p:spPr>
        <p:txBody>
          <a:bodyPr wrap="square">
            <a:spAutoFit/>
          </a:bodyPr>
          <a:lstStyle/>
          <a:p>
            <a:pPr>
              <a:spcAft>
                <a:spcPts val="600"/>
              </a:spcAft>
            </a:pPr>
            <a:r>
              <a:rPr sz="1250">
                <a:solidFill>
                  <a:srgbClr val="475569"/>
                </a:solidFill>
                <a:latin typeface="Calibri"/>
              </a:rPr>
              <a:t>•  Partner with NBFCs/banks to offer zero-down-payment financing for residential customers</a:t>
            </a:r>
          </a:p>
          <a:p>
            <a:pPr>
              <a:spcAft>
                <a:spcPts val="600"/>
              </a:spcAft>
            </a:pPr>
            <a:r>
              <a:rPr sz="1250">
                <a:solidFill>
                  <a:srgbClr val="475569"/>
                </a:solidFill>
                <a:latin typeface="Calibri"/>
              </a:rPr>
              <a:t>•  Enter utility-scale segment with 1-2 MW ground-mounted projects through consortium partnerships</a:t>
            </a:r>
          </a:p>
          <a:p>
            <a:pPr>
              <a:spcAft>
                <a:spcPts val="600"/>
              </a:spcAft>
            </a:pPr>
            <a:r>
              <a:rPr sz="1250">
                <a:solidFill>
                  <a:srgbClr val="475569"/>
                </a:solidFill>
                <a:latin typeface="Calibri"/>
              </a:rPr>
              <a:t>•  Introduce battery storage solutions (5-20 KWh) for hybrid solar+storage systems</a:t>
            </a:r>
          </a:p>
          <a:p>
            <a:pPr>
              <a:spcAft>
                <a:spcPts val="600"/>
              </a:spcAft>
            </a:pPr>
            <a:r>
              <a:rPr sz="1250">
                <a:solidFill>
                  <a:srgbClr val="475569"/>
                </a:solidFill>
                <a:latin typeface="Calibri"/>
              </a:rPr>
              <a:t>•  Establish dedicated O&amp;M division managing 5+ MW of installed capacity under long-term contracts</a:t>
            </a:r>
          </a:p>
        </p:txBody>
      </p:sp>
      <p:sp>
        <p:nvSpPr>
          <p:cNvPr id="8" name="Rounded Rectangle 7"/>
          <p:cNvSpPr/>
          <p:nvPr/>
        </p:nvSpPr>
        <p:spPr>
          <a:xfrm>
            <a:off x="7772400" y="2286000"/>
            <a:ext cx="3749039" cy="1371600"/>
          </a:xfrm>
          <a:prstGeom prst="roundRect">
            <a:avLst/>
          </a:prstGeom>
          <a:solidFill>
            <a:srgbClr val="FFF1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46720" y="2468880"/>
            <a:ext cx="3291840" cy="274320"/>
          </a:xfrm>
          <a:prstGeom prst="rect">
            <a:avLst/>
          </a:prstGeom>
          <a:noFill/>
        </p:spPr>
        <p:txBody>
          <a:bodyPr wrap="square" anchor="t">
            <a:spAutoFit/>
          </a:bodyPr>
          <a:lstStyle/>
          <a:p>
            <a:pPr algn="l">
              <a:lnSpc>
                <a:spcPct val="100000"/>
              </a:lnSpc>
            </a:pPr>
            <a:r>
              <a:rPr sz="950" b="1" i="0">
                <a:solidFill>
                  <a:srgbClr val="E11D48"/>
                </a:solidFill>
                <a:latin typeface="Calibri"/>
              </a:rPr>
              <a:t>ESTIMATED INVESTMENT</a:t>
            </a:r>
          </a:p>
        </p:txBody>
      </p:sp>
      <p:sp>
        <p:nvSpPr>
          <p:cNvPr id="10" name="TextBox 9"/>
          <p:cNvSpPr txBox="1"/>
          <p:nvPr/>
        </p:nvSpPr>
        <p:spPr>
          <a:xfrm>
            <a:off x="8046720" y="2788920"/>
            <a:ext cx="3291840" cy="548640"/>
          </a:xfrm>
          <a:prstGeom prst="rect">
            <a:avLst/>
          </a:prstGeom>
          <a:noFill/>
        </p:spPr>
        <p:txBody>
          <a:bodyPr wrap="square" anchor="t">
            <a:spAutoFit/>
          </a:bodyPr>
          <a:lstStyle/>
          <a:p>
            <a:pPr algn="l">
              <a:lnSpc>
                <a:spcPct val="100000"/>
              </a:lnSpc>
            </a:pPr>
            <a:r>
              <a:rPr sz="1900" b="1" i="0">
                <a:solidFill>
                  <a:srgbClr val="E11D48"/>
                </a:solidFill>
                <a:latin typeface="Calibri"/>
              </a:rPr>
              <a:t>Rs 40-55 lakhs</a:t>
            </a:r>
          </a:p>
        </p:txBody>
      </p:sp>
      <p:sp>
        <p:nvSpPr>
          <p:cNvPr id="11" name="Rounded Rectangle 10"/>
          <p:cNvSpPr/>
          <p:nvPr/>
        </p:nvSpPr>
        <p:spPr>
          <a:xfrm>
            <a:off x="7772400" y="3886200"/>
            <a:ext cx="3749039" cy="1371600"/>
          </a:xfrm>
          <a:prstGeom prst="roundRect">
            <a:avLst/>
          </a:prstGeom>
          <a:solidFill>
            <a:srgbClr val="ECFD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4069080"/>
            <a:ext cx="3291840" cy="274320"/>
          </a:xfrm>
          <a:prstGeom prst="rect">
            <a:avLst/>
          </a:prstGeom>
          <a:noFill/>
        </p:spPr>
        <p:txBody>
          <a:bodyPr wrap="square" anchor="t">
            <a:spAutoFit/>
          </a:bodyPr>
          <a:lstStyle/>
          <a:p>
            <a:pPr algn="l">
              <a:lnSpc>
                <a:spcPct val="100000"/>
              </a:lnSpc>
            </a:pPr>
            <a:r>
              <a:rPr sz="950" b="1" i="0">
                <a:solidFill>
                  <a:srgbClr val="059669"/>
                </a:solidFill>
                <a:latin typeface="Calibri"/>
              </a:rPr>
              <a:t>EXPECTED REVENUE</a:t>
            </a:r>
          </a:p>
        </p:txBody>
      </p:sp>
      <p:sp>
        <p:nvSpPr>
          <p:cNvPr id="13" name="TextBox 12"/>
          <p:cNvSpPr txBox="1"/>
          <p:nvPr/>
        </p:nvSpPr>
        <p:spPr>
          <a:xfrm>
            <a:off x="8046720" y="4389120"/>
            <a:ext cx="3291840" cy="548640"/>
          </a:xfrm>
          <a:prstGeom prst="rect">
            <a:avLst/>
          </a:prstGeom>
          <a:noFill/>
        </p:spPr>
        <p:txBody>
          <a:bodyPr wrap="square" anchor="t">
            <a:spAutoFit/>
          </a:bodyPr>
          <a:lstStyle/>
          <a:p>
            <a:pPr algn="l">
              <a:lnSpc>
                <a:spcPct val="100000"/>
              </a:lnSpc>
            </a:pPr>
            <a:r>
              <a:rPr sz="1900" b="1" i="0">
                <a:solidFill>
                  <a:srgbClr val="059669"/>
                </a:solidFill>
                <a:latin typeface="Calibri"/>
              </a:rPr>
              <a:t>Rs 3.5-4.2 crore</a:t>
            </a:r>
          </a:p>
        </p:txBody>
      </p:sp>
      <p:sp>
        <p:nvSpPr>
          <p:cNvPr id="14" name="Rectangle 13"/>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Roadmap</a:t>
            </a:r>
          </a:p>
        </p:txBody>
      </p:sp>
      <p:pic>
        <p:nvPicPr>
          <p:cNvPr id="16" name="Picture 15"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ROADMAP — PHASE 5 OF 5</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600" b="1" i="0">
                <a:solidFill>
                  <a:srgbClr val="0F1A3A"/>
                </a:solidFill>
                <a:latin typeface="Calibri"/>
              </a:rPr>
              <a:t>Regional Leadership (Months 25-36)</a:t>
            </a:r>
          </a:p>
        </p:txBody>
      </p:sp>
      <p:sp>
        <p:nvSpPr>
          <p:cNvPr id="4" name="Rounded Rectangle 3"/>
          <p:cNvSpPr/>
          <p:nvPr/>
        </p:nvSpPr>
        <p:spPr>
          <a:xfrm>
            <a:off x="640080" y="1554480"/>
            <a:ext cx="2377440" cy="4572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1627632"/>
            <a:ext cx="2377440" cy="320040"/>
          </a:xfrm>
          <a:prstGeom prst="rect">
            <a:avLst/>
          </a:prstGeom>
          <a:noFill/>
        </p:spPr>
        <p:txBody>
          <a:bodyPr wrap="square" anchor="t">
            <a:spAutoFit/>
          </a:bodyPr>
          <a:lstStyle/>
          <a:p>
            <a:pPr algn="ctr">
              <a:lnSpc>
                <a:spcPct val="100000"/>
              </a:lnSpc>
            </a:pPr>
            <a:r>
              <a:rPr sz="1200" b="1" i="0">
                <a:solidFill>
                  <a:srgbClr val="1B5E20"/>
                </a:solidFill>
                <a:latin typeface="Calibri"/>
              </a:rPr>
              <a:t>2027</a:t>
            </a:r>
          </a:p>
        </p:txBody>
      </p:sp>
      <p:sp>
        <p:nvSpPr>
          <p:cNvPr id="6" name="TextBox 5"/>
          <p:cNvSpPr txBox="1"/>
          <p:nvPr/>
        </p:nvSpPr>
        <p:spPr>
          <a:xfrm>
            <a:off x="640080" y="2286000"/>
            <a:ext cx="6766560" cy="822960"/>
          </a:xfrm>
          <a:prstGeom prst="rect">
            <a:avLst/>
          </a:prstGeom>
          <a:noFill/>
        </p:spPr>
        <p:txBody>
          <a:bodyPr wrap="square" anchor="t">
            <a:spAutoFit/>
          </a:bodyPr>
          <a:lstStyle/>
          <a:p>
            <a:pPr algn="l">
              <a:lnSpc>
                <a:spcPct val="120000"/>
              </a:lnSpc>
            </a:pPr>
            <a:r>
              <a:rPr sz="1400" b="0" i="0">
                <a:solidFill>
                  <a:srgbClr val="475569"/>
                </a:solidFill>
                <a:latin typeface="Calibri"/>
              </a:rPr>
              <a:t>Market leadership, multi-state presence, and product innovation</a:t>
            </a:r>
          </a:p>
        </p:txBody>
      </p:sp>
      <p:sp>
        <p:nvSpPr>
          <p:cNvPr id="7" name="TextBox 6"/>
          <p:cNvSpPr txBox="1"/>
          <p:nvPr/>
        </p:nvSpPr>
        <p:spPr>
          <a:xfrm>
            <a:off x="640080" y="3291840"/>
            <a:ext cx="6766560" cy="2926080"/>
          </a:xfrm>
          <a:prstGeom prst="rect">
            <a:avLst/>
          </a:prstGeom>
          <a:noFill/>
        </p:spPr>
        <p:txBody>
          <a:bodyPr wrap="square">
            <a:spAutoFit/>
          </a:bodyPr>
          <a:lstStyle/>
          <a:p>
            <a:pPr>
              <a:spcAft>
                <a:spcPts val="600"/>
              </a:spcAft>
            </a:pPr>
            <a:r>
              <a:rPr sz="1250">
                <a:solidFill>
                  <a:srgbClr val="475569"/>
                </a:solidFill>
                <a:latin typeface="Calibri"/>
              </a:rPr>
              <a:t>•  Open branch offices in Coimbatore and Madurai with dedicated sales and service teams</a:t>
            </a:r>
          </a:p>
          <a:p>
            <a:pPr>
              <a:spcAft>
                <a:spcPts val="600"/>
              </a:spcAft>
            </a:pPr>
            <a:r>
              <a:rPr sz="1250">
                <a:solidFill>
                  <a:srgbClr val="475569"/>
                </a:solidFill>
                <a:latin typeface="Calibri"/>
              </a:rPr>
              <a:t>•  Achieve 100+ cumulative installations and 10 MW total installed capacity milestone</a:t>
            </a:r>
          </a:p>
          <a:p>
            <a:pPr>
              <a:spcAft>
                <a:spcPts val="600"/>
              </a:spcAft>
            </a:pPr>
            <a:r>
              <a:rPr sz="1250">
                <a:solidFill>
                  <a:srgbClr val="475569"/>
                </a:solidFill>
                <a:latin typeface="Calibri"/>
              </a:rPr>
              <a:t>•  Launch EV charging infrastructure integrated with solar for commercial clients</a:t>
            </a:r>
          </a:p>
          <a:p>
            <a:pPr>
              <a:spcAft>
                <a:spcPts val="600"/>
              </a:spcAft>
            </a:pPr>
            <a:r>
              <a:rPr sz="1250">
                <a:solidFill>
                  <a:srgbClr val="475569"/>
                </a:solidFill>
                <a:latin typeface="Calibri"/>
              </a:rPr>
              <a:t>•  Explore Kerala and Karnataka markets with strategic partnerships and local certifications</a:t>
            </a:r>
          </a:p>
          <a:p>
            <a:pPr>
              <a:spcAft>
                <a:spcPts val="600"/>
              </a:spcAft>
            </a:pPr>
            <a:r>
              <a:rPr sz="1250">
                <a:solidFill>
                  <a:srgbClr val="475569"/>
                </a:solidFill>
                <a:latin typeface="Calibri"/>
              </a:rPr>
              <a:t>•  Develop proprietary solar monitoring platform with mobile app for real-time performance tracking</a:t>
            </a:r>
          </a:p>
        </p:txBody>
      </p:sp>
      <p:sp>
        <p:nvSpPr>
          <p:cNvPr id="8" name="Rounded Rectangle 7"/>
          <p:cNvSpPr/>
          <p:nvPr/>
        </p:nvSpPr>
        <p:spPr>
          <a:xfrm>
            <a:off x="7772400" y="2286000"/>
            <a:ext cx="3749039" cy="1371600"/>
          </a:xfrm>
          <a:prstGeom prst="roundRect">
            <a:avLst/>
          </a:prstGeom>
          <a:solidFill>
            <a:srgbClr val="FFF1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46720" y="2468880"/>
            <a:ext cx="3291840" cy="274320"/>
          </a:xfrm>
          <a:prstGeom prst="rect">
            <a:avLst/>
          </a:prstGeom>
          <a:noFill/>
        </p:spPr>
        <p:txBody>
          <a:bodyPr wrap="square" anchor="t">
            <a:spAutoFit/>
          </a:bodyPr>
          <a:lstStyle/>
          <a:p>
            <a:pPr algn="l">
              <a:lnSpc>
                <a:spcPct val="100000"/>
              </a:lnSpc>
            </a:pPr>
            <a:r>
              <a:rPr sz="950" b="1" i="0">
                <a:solidFill>
                  <a:srgbClr val="E11D48"/>
                </a:solidFill>
                <a:latin typeface="Calibri"/>
              </a:rPr>
              <a:t>ESTIMATED INVESTMENT</a:t>
            </a:r>
          </a:p>
        </p:txBody>
      </p:sp>
      <p:sp>
        <p:nvSpPr>
          <p:cNvPr id="10" name="TextBox 9"/>
          <p:cNvSpPr txBox="1"/>
          <p:nvPr/>
        </p:nvSpPr>
        <p:spPr>
          <a:xfrm>
            <a:off x="8046720" y="2788920"/>
            <a:ext cx="3291840" cy="548640"/>
          </a:xfrm>
          <a:prstGeom prst="rect">
            <a:avLst/>
          </a:prstGeom>
          <a:noFill/>
        </p:spPr>
        <p:txBody>
          <a:bodyPr wrap="square" anchor="t">
            <a:spAutoFit/>
          </a:bodyPr>
          <a:lstStyle/>
          <a:p>
            <a:pPr algn="l">
              <a:lnSpc>
                <a:spcPct val="100000"/>
              </a:lnSpc>
            </a:pPr>
            <a:r>
              <a:rPr sz="1900" b="1" i="0">
                <a:solidFill>
                  <a:srgbClr val="E11D48"/>
                </a:solidFill>
                <a:latin typeface="Calibri"/>
              </a:rPr>
              <a:t>Rs 60-80 lakhs</a:t>
            </a:r>
          </a:p>
        </p:txBody>
      </p:sp>
      <p:sp>
        <p:nvSpPr>
          <p:cNvPr id="11" name="Rounded Rectangle 10"/>
          <p:cNvSpPr/>
          <p:nvPr/>
        </p:nvSpPr>
        <p:spPr>
          <a:xfrm>
            <a:off x="7772400" y="3886200"/>
            <a:ext cx="3749039" cy="1371600"/>
          </a:xfrm>
          <a:prstGeom prst="roundRect">
            <a:avLst/>
          </a:prstGeom>
          <a:solidFill>
            <a:srgbClr val="ECFD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4069080"/>
            <a:ext cx="3291840" cy="274320"/>
          </a:xfrm>
          <a:prstGeom prst="rect">
            <a:avLst/>
          </a:prstGeom>
          <a:noFill/>
        </p:spPr>
        <p:txBody>
          <a:bodyPr wrap="square" anchor="t">
            <a:spAutoFit/>
          </a:bodyPr>
          <a:lstStyle/>
          <a:p>
            <a:pPr algn="l">
              <a:lnSpc>
                <a:spcPct val="100000"/>
              </a:lnSpc>
            </a:pPr>
            <a:r>
              <a:rPr sz="950" b="1" i="0">
                <a:solidFill>
                  <a:srgbClr val="059669"/>
                </a:solidFill>
                <a:latin typeface="Calibri"/>
              </a:rPr>
              <a:t>EXPECTED REVENUE</a:t>
            </a:r>
          </a:p>
        </p:txBody>
      </p:sp>
      <p:sp>
        <p:nvSpPr>
          <p:cNvPr id="13" name="TextBox 12"/>
          <p:cNvSpPr txBox="1"/>
          <p:nvPr/>
        </p:nvSpPr>
        <p:spPr>
          <a:xfrm>
            <a:off x="8046720" y="4389120"/>
            <a:ext cx="3291840" cy="548640"/>
          </a:xfrm>
          <a:prstGeom prst="rect">
            <a:avLst/>
          </a:prstGeom>
          <a:noFill/>
        </p:spPr>
        <p:txBody>
          <a:bodyPr wrap="square" anchor="t">
            <a:spAutoFit/>
          </a:bodyPr>
          <a:lstStyle/>
          <a:p>
            <a:pPr algn="l">
              <a:lnSpc>
                <a:spcPct val="100000"/>
              </a:lnSpc>
            </a:pPr>
            <a:r>
              <a:rPr sz="1900" b="1" i="0">
                <a:solidFill>
                  <a:srgbClr val="059669"/>
                </a:solidFill>
                <a:latin typeface="Calibri"/>
              </a:rPr>
              <a:t>Rs 8-10 crore</a:t>
            </a:r>
          </a:p>
        </p:txBody>
      </p:sp>
      <p:sp>
        <p:nvSpPr>
          <p:cNvPr id="14" name="Rectangle 13"/>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Roadmap</a:t>
            </a:r>
          </a:p>
        </p:txBody>
      </p:sp>
      <p:pic>
        <p:nvPicPr>
          <p:cNvPr id="16" name="Picture 15"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1A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731520" y="822960"/>
            <a:ext cx="4023360" cy="155448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alpha-eco-power.png"/>
          <p:cNvPicPr>
            <a:picLocks noChangeAspect="1"/>
          </p:cNvPicPr>
          <p:nvPr/>
        </p:nvPicPr>
        <p:blipFill>
          <a:blip r:embed="rId2"/>
          <a:stretch>
            <a:fillRect/>
          </a:stretch>
        </p:blipFill>
        <p:spPr>
          <a:xfrm>
            <a:off x="1051560" y="1051560"/>
            <a:ext cx="3072384" cy="1097280"/>
          </a:xfrm>
          <a:prstGeom prst="rect">
            <a:avLst/>
          </a:prstGeom>
        </p:spPr>
      </p:pic>
      <p:sp>
        <p:nvSpPr>
          <p:cNvPr id="5" name="TextBox 4"/>
          <p:cNvSpPr txBox="1"/>
          <p:nvPr/>
        </p:nvSpPr>
        <p:spPr>
          <a:xfrm>
            <a:off x="731520" y="2926080"/>
            <a:ext cx="10515600" cy="914400"/>
          </a:xfrm>
          <a:prstGeom prst="rect">
            <a:avLst/>
          </a:prstGeom>
          <a:noFill/>
        </p:spPr>
        <p:txBody>
          <a:bodyPr wrap="square" anchor="t">
            <a:spAutoFit/>
          </a:bodyPr>
          <a:lstStyle/>
          <a:p>
            <a:pPr algn="l">
              <a:lnSpc>
                <a:spcPct val="100000"/>
              </a:lnSpc>
            </a:pPr>
            <a:r>
              <a:rPr sz="4200" b="1" i="0">
                <a:solidFill>
                  <a:srgbClr val="FFFFFF"/>
                </a:solidFill>
                <a:latin typeface="Calibri"/>
              </a:rPr>
              <a:t>Let's build together.</a:t>
            </a:r>
          </a:p>
        </p:txBody>
      </p:sp>
      <p:sp>
        <p:nvSpPr>
          <p:cNvPr id="6" name="TextBox 5"/>
          <p:cNvSpPr txBox="1"/>
          <p:nvPr/>
        </p:nvSpPr>
        <p:spPr>
          <a:xfrm>
            <a:off x="731520" y="3931920"/>
            <a:ext cx="10058400" cy="548640"/>
          </a:xfrm>
          <a:prstGeom prst="rect">
            <a:avLst/>
          </a:prstGeom>
          <a:noFill/>
        </p:spPr>
        <p:txBody>
          <a:bodyPr wrap="square" anchor="t">
            <a:spAutoFit/>
          </a:bodyPr>
          <a:lstStyle/>
          <a:p>
            <a:pPr algn="l">
              <a:lnSpc>
                <a:spcPct val="100000"/>
              </a:lnSpc>
            </a:pPr>
            <a:r>
              <a:rPr sz="1800" b="1" i="1">
                <a:solidFill>
                  <a:srgbClr val="F59E0B"/>
                </a:solidFill>
                <a:latin typeface="Calibri"/>
              </a:rPr>
              <a:t>Powering Tomorrow, Today with Solar Excellence</a:t>
            </a:r>
          </a:p>
        </p:txBody>
      </p:sp>
      <p:sp>
        <p:nvSpPr>
          <p:cNvPr id="7" name="TextBox 6"/>
          <p:cNvSpPr txBox="1"/>
          <p:nvPr/>
        </p:nvSpPr>
        <p:spPr>
          <a:xfrm>
            <a:off x="731520" y="4937760"/>
            <a:ext cx="10515600" cy="457200"/>
          </a:xfrm>
          <a:prstGeom prst="rect">
            <a:avLst/>
          </a:prstGeom>
          <a:noFill/>
        </p:spPr>
        <p:txBody>
          <a:bodyPr wrap="square" anchor="t">
            <a:spAutoFit/>
          </a:bodyPr>
          <a:lstStyle/>
          <a:p>
            <a:pPr algn="l">
              <a:lnSpc>
                <a:spcPct val="100000"/>
              </a:lnSpc>
            </a:pPr>
            <a:r>
              <a:rPr sz="1400" b="0" i="0">
                <a:solidFill>
                  <a:srgbClr val="FFFFFF"/>
                </a:solidFill>
                <a:latin typeface="Calibri"/>
              </a:rPr>
              <a:t>+91 9840790462 | wahab2010og@gmail.com | www.alphaecopower.in</a:t>
            </a:r>
          </a:p>
        </p:txBody>
      </p:sp>
      <p:sp>
        <p:nvSpPr>
          <p:cNvPr id="8" name="TextBox 7"/>
          <p:cNvSpPr txBox="1"/>
          <p:nvPr/>
        </p:nvSpPr>
        <p:spPr>
          <a:xfrm>
            <a:off x="731520" y="6035040"/>
            <a:ext cx="10515600" cy="365760"/>
          </a:xfrm>
          <a:prstGeom prst="rect">
            <a:avLst/>
          </a:prstGeom>
          <a:noFill/>
        </p:spPr>
        <p:txBody>
          <a:bodyPr wrap="square" anchor="t">
            <a:spAutoFit/>
          </a:bodyPr>
          <a:lstStyle/>
          <a:p>
            <a:pPr algn="l">
              <a:lnSpc>
                <a:spcPct val="100000"/>
              </a:lnSpc>
            </a:pPr>
            <a:r>
              <a:rPr sz="1000" b="0" i="0">
                <a:solidFill>
                  <a:srgbClr val="94A3B8"/>
                </a:solidFill>
                <a:latin typeface="Calibri"/>
              </a:rPr>
              <a:t>© Alpha Eco-Power · Prepared with simplestores</a:t>
            </a:r>
          </a:p>
        </p:txBody>
      </p:sp>
      <p:sp>
        <p:nvSpPr>
          <p:cNvPr id="9" name="Rectangle 8"/>
          <p:cNvSpPr/>
          <p:nvPr/>
        </p:nvSpPr>
        <p:spPr>
          <a:xfrm>
            <a:off x="0" y="6693408"/>
            <a:ext cx="12191695" cy="164592"/>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ABOUT US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800" b="1" i="0">
                <a:solidFill>
                  <a:srgbClr val="0F1A3A"/>
                </a:solidFill>
                <a:latin typeface="Calibri"/>
              </a:rPr>
              <a:t>Who we are — Alpha Eco-Power</a:t>
            </a:r>
          </a:p>
        </p:txBody>
      </p:sp>
      <p:sp>
        <p:nvSpPr>
          <p:cNvPr id="4" name="TextBox 3"/>
          <p:cNvSpPr txBox="1"/>
          <p:nvPr/>
        </p:nvSpPr>
        <p:spPr>
          <a:xfrm>
            <a:off x="640080" y="1600200"/>
            <a:ext cx="6766560" cy="4206240"/>
          </a:xfrm>
          <a:prstGeom prst="rect">
            <a:avLst/>
          </a:prstGeom>
          <a:noFill/>
        </p:spPr>
        <p:txBody>
          <a:bodyPr wrap="square" anchor="t">
            <a:spAutoFit/>
          </a:bodyPr>
          <a:lstStyle/>
          <a:p>
            <a:pPr algn="l">
              <a:lnSpc>
                <a:spcPct val="125000"/>
              </a:lnSpc>
            </a:pPr>
            <a:r>
              <a:rPr sz="1350" b="0" i="0">
                <a:solidFill>
                  <a:srgbClr val="475569"/>
                </a:solidFill>
                <a:latin typeface="Calibri"/>
              </a:rPr>
              <a:t>Alpha Eco-Power Pvt Ltd is a premier techno-commercial solar energy company serving South India with comprehensive end-to-end solutions. As an authorised vendor under the central government's PM Surya Ghar rooftop solar subsidy scheme in Tamil Nadu, we specialise in delivering reliable, cost-effective solar installations for residential, industrial, and institutional clients. From initial concept to final commissioning, our experienced team combines latest solar technology with rigorous on-site project management to ensure superior performance and longevity. With successful projects across Chennai, Karur, Coimbatore, and Dindigul, we have established ourselves as trusted partners in India's renewable energy transition. Our comprehensive portfolio spans EPC services for large-scale captive plants, residential rooftop systems, solar water pumps for agriculture, power backup solutions, LED street lighting, and dedicated long-term maintenance support. We are committed to making clean energy accessible, affordable, and dependable for every customer.</a:t>
            </a:r>
          </a:p>
        </p:txBody>
      </p:sp>
      <p:sp>
        <p:nvSpPr>
          <p:cNvPr id="5" name="Rounded Rectangle 4"/>
          <p:cNvSpPr/>
          <p:nvPr/>
        </p:nvSpPr>
        <p:spPr>
          <a:xfrm>
            <a:off x="7772400" y="1600200"/>
            <a:ext cx="3749039" cy="448056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0" y="1828800"/>
            <a:ext cx="3291840" cy="274320"/>
          </a:xfrm>
          <a:prstGeom prst="rect">
            <a:avLst/>
          </a:prstGeom>
          <a:noFill/>
        </p:spPr>
        <p:txBody>
          <a:bodyPr wrap="square" anchor="t">
            <a:spAutoFit/>
          </a:bodyPr>
          <a:lstStyle/>
          <a:p>
            <a:pPr algn="l">
              <a:lnSpc>
                <a:spcPct val="100000"/>
              </a:lnSpc>
            </a:pPr>
            <a:r>
              <a:rPr sz="950" b="1" i="0">
                <a:solidFill>
                  <a:srgbClr val="F59E0B"/>
                </a:solidFill>
                <a:latin typeface="Calibri"/>
              </a:rPr>
              <a:t>REGISTERED OFFICE</a:t>
            </a:r>
          </a:p>
        </p:txBody>
      </p:sp>
      <p:sp>
        <p:nvSpPr>
          <p:cNvPr id="7" name="TextBox 6"/>
          <p:cNvSpPr txBox="1"/>
          <p:nvPr/>
        </p:nvSpPr>
        <p:spPr>
          <a:xfrm>
            <a:off x="8046720" y="2066543"/>
            <a:ext cx="3291840" cy="548640"/>
          </a:xfrm>
          <a:prstGeom prst="rect">
            <a:avLst/>
          </a:prstGeom>
          <a:noFill/>
        </p:spPr>
        <p:txBody>
          <a:bodyPr wrap="square" anchor="t">
            <a:spAutoFit/>
          </a:bodyPr>
          <a:lstStyle/>
          <a:p>
            <a:pPr algn="l">
              <a:lnSpc>
                <a:spcPct val="100000"/>
              </a:lnSpc>
            </a:pPr>
            <a:r>
              <a:rPr sz="1150" b="1" i="0">
                <a:solidFill>
                  <a:srgbClr val="0F1A3A"/>
                </a:solidFill>
                <a:latin typeface="Calibri"/>
              </a:rPr>
              <a:t>8/474, Gandhi Street, Vijayanagaram, Santhosapuram, Medavakkam, Chennai, Tamil Nadu, 600100</a:t>
            </a:r>
          </a:p>
        </p:txBody>
      </p:sp>
      <p:sp>
        <p:nvSpPr>
          <p:cNvPr id="8" name="TextBox 7"/>
          <p:cNvSpPr txBox="1"/>
          <p:nvPr/>
        </p:nvSpPr>
        <p:spPr>
          <a:xfrm>
            <a:off x="8046720" y="2743200"/>
            <a:ext cx="3291840" cy="274320"/>
          </a:xfrm>
          <a:prstGeom prst="rect">
            <a:avLst/>
          </a:prstGeom>
          <a:noFill/>
        </p:spPr>
        <p:txBody>
          <a:bodyPr wrap="square" anchor="t">
            <a:spAutoFit/>
          </a:bodyPr>
          <a:lstStyle/>
          <a:p>
            <a:pPr algn="l">
              <a:lnSpc>
                <a:spcPct val="100000"/>
              </a:lnSpc>
            </a:pPr>
            <a:r>
              <a:rPr sz="950" b="1" i="0">
                <a:solidFill>
                  <a:srgbClr val="F59E0B"/>
                </a:solidFill>
                <a:latin typeface="Calibri"/>
              </a:rPr>
              <a:t>WEBSITE</a:t>
            </a:r>
          </a:p>
        </p:txBody>
      </p:sp>
      <p:sp>
        <p:nvSpPr>
          <p:cNvPr id="9" name="TextBox 8"/>
          <p:cNvSpPr txBox="1"/>
          <p:nvPr/>
        </p:nvSpPr>
        <p:spPr>
          <a:xfrm>
            <a:off x="8046720" y="2980944"/>
            <a:ext cx="3291840" cy="548640"/>
          </a:xfrm>
          <a:prstGeom prst="rect">
            <a:avLst/>
          </a:prstGeom>
          <a:noFill/>
        </p:spPr>
        <p:txBody>
          <a:bodyPr wrap="square" anchor="t">
            <a:spAutoFit/>
          </a:bodyPr>
          <a:lstStyle/>
          <a:p>
            <a:pPr algn="l">
              <a:lnSpc>
                <a:spcPct val="100000"/>
              </a:lnSpc>
            </a:pPr>
            <a:r>
              <a:rPr sz="1150" b="1" i="0">
                <a:solidFill>
                  <a:srgbClr val="0F1A3A"/>
                </a:solidFill>
                <a:latin typeface="Calibri"/>
              </a:rPr>
              <a:t>www.alphaecopower.in</a:t>
            </a:r>
          </a:p>
        </p:txBody>
      </p:sp>
      <p:sp>
        <p:nvSpPr>
          <p:cNvPr id="10" name="TextBox 9"/>
          <p:cNvSpPr txBox="1"/>
          <p:nvPr/>
        </p:nvSpPr>
        <p:spPr>
          <a:xfrm>
            <a:off x="8046720" y="3657600"/>
            <a:ext cx="3291840" cy="274320"/>
          </a:xfrm>
          <a:prstGeom prst="rect">
            <a:avLst/>
          </a:prstGeom>
          <a:noFill/>
        </p:spPr>
        <p:txBody>
          <a:bodyPr wrap="square" anchor="t">
            <a:spAutoFit/>
          </a:bodyPr>
          <a:lstStyle/>
          <a:p>
            <a:pPr algn="l">
              <a:lnSpc>
                <a:spcPct val="100000"/>
              </a:lnSpc>
            </a:pPr>
            <a:r>
              <a:rPr sz="950" b="1" i="0">
                <a:solidFill>
                  <a:srgbClr val="F59E0B"/>
                </a:solidFill>
                <a:latin typeface="Calibri"/>
              </a:rPr>
              <a:t>EMAIL</a:t>
            </a:r>
          </a:p>
        </p:txBody>
      </p:sp>
      <p:sp>
        <p:nvSpPr>
          <p:cNvPr id="11" name="TextBox 10"/>
          <p:cNvSpPr txBox="1"/>
          <p:nvPr/>
        </p:nvSpPr>
        <p:spPr>
          <a:xfrm>
            <a:off x="8046720" y="3895344"/>
            <a:ext cx="3291840" cy="548640"/>
          </a:xfrm>
          <a:prstGeom prst="rect">
            <a:avLst/>
          </a:prstGeom>
          <a:noFill/>
        </p:spPr>
        <p:txBody>
          <a:bodyPr wrap="square" anchor="t">
            <a:spAutoFit/>
          </a:bodyPr>
          <a:lstStyle/>
          <a:p>
            <a:pPr algn="l">
              <a:lnSpc>
                <a:spcPct val="100000"/>
              </a:lnSpc>
            </a:pPr>
            <a:r>
              <a:rPr sz="1150" b="1" i="0">
                <a:solidFill>
                  <a:srgbClr val="0F1A3A"/>
                </a:solidFill>
                <a:latin typeface="Calibri"/>
              </a:rPr>
              <a:t>wahab2010og@gmail.com</a:t>
            </a:r>
          </a:p>
        </p:txBody>
      </p:sp>
      <p:sp>
        <p:nvSpPr>
          <p:cNvPr id="12" name="TextBox 11"/>
          <p:cNvSpPr txBox="1"/>
          <p:nvPr/>
        </p:nvSpPr>
        <p:spPr>
          <a:xfrm>
            <a:off x="8046720" y="4572000"/>
            <a:ext cx="3291840" cy="274320"/>
          </a:xfrm>
          <a:prstGeom prst="rect">
            <a:avLst/>
          </a:prstGeom>
          <a:noFill/>
        </p:spPr>
        <p:txBody>
          <a:bodyPr wrap="square" anchor="t">
            <a:spAutoFit/>
          </a:bodyPr>
          <a:lstStyle/>
          <a:p>
            <a:pPr algn="l">
              <a:lnSpc>
                <a:spcPct val="100000"/>
              </a:lnSpc>
            </a:pPr>
            <a:r>
              <a:rPr sz="950" b="1" i="0">
                <a:solidFill>
                  <a:srgbClr val="F59E0B"/>
                </a:solidFill>
                <a:latin typeface="Calibri"/>
              </a:rPr>
              <a:t>PHONE</a:t>
            </a:r>
          </a:p>
        </p:txBody>
      </p:sp>
      <p:sp>
        <p:nvSpPr>
          <p:cNvPr id="13" name="TextBox 12"/>
          <p:cNvSpPr txBox="1"/>
          <p:nvPr/>
        </p:nvSpPr>
        <p:spPr>
          <a:xfrm>
            <a:off x="8046720" y="4809744"/>
            <a:ext cx="3291840" cy="548640"/>
          </a:xfrm>
          <a:prstGeom prst="rect">
            <a:avLst/>
          </a:prstGeom>
          <a:noFill/>
        </p:spPr>
        <p:txBody>
          <a:bodyPr wrap="square" anchor="t">
            <a:spAutoFit/>
          </a:bodyPr>
          <a:lstStyle/>
          <a:p>
            <a:pPr algn="l">
              <a:lnSpc>
                <a:spcPct val="100000"/>
              </a:lnSpc>
            </a:pPr>
            <a:r>
              <a:rPr sz="1150" b="1" i="0">
                <a:solidFill>
                  <a:srgbClr val="0F1A3A"/>
                </a:solidFill>
                <a:latin typeface="Calibri"/>
              </a:rPr>
              <a:t>+91 9840790462</a:t>
            </a:r>
          </a:p>
        </p:txBody>
      </p:sp>
      <p:sp>
        <p:nvSpPr>
          <p:cNvPr id="14" name="Rectangle 13"/>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About</a:t>
            </a:r>
          </a:p>
        </p:txBody>
      </p:sp>
      <p:pic>
        <p:nvPicPr>
          <p:cNvPr id="16" name="Picture 15"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WHY CHOOSE US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800" b="1" i="0">
                <a:solidFill>
                  <a:srgbClr val="0F1A3A"/>
                </a:solidFill>
                <a:latin typeface="Calibri"/>
              </a:rPr>
              <a:t>Our Strengths</a:t>
            </a:r>
          </a:p>
        </p:txBody>
      </p:sp>
      <p:sp>
        <p:nvSpPr>
          <p:cNvPr id="4" name="Rounded Rectangle 3"/>
          <p:cNvSpPr/>
          <p:nvPr/>
        </p:nvSpPr>
        <p:spPr>
          <a:xfrm>
            <a:off x="640080" y="1737360"/>
            <a:ext cx="3566160" cy="1874519"/>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737360"/>
            <a:ext cx="109728" cy="1874519"/>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1965960"/>
            <a:ext cx="3108960" cy="457200"/>
          </a:xfrm>
          <a:prstGeom prst="rect">
            <a:avLst/>
          </a:prstGeom>
          <a:noFill/>
        </p:spPr>
        <p:txBody>
          <a:bodyPr wrap="square" anchor="t">
            <a:spAutoFit/>
          </a:bodyPr>
          <a:lstStyle/>
          <a:p>
            <a:pPr algn="l">
              <a:lnSpc>
                <a:spcPct val="100000"/>
              </a:lnSpc>
            </a:pPr>
            <a:r>
              <a:rPr sz="1800" b="1" i="0">
                <a:solidFill>
                  <a:srgbClr val="F59E0B"/>
                </a:solidFill>
                <a:latin typeface="Calibri"/>
              </a:rPr>
              <a:t>01</a:t>
            </a:r>
          </a:p>
        </p:txBody>
      </p:sp>
      <p:sp>
        <p:nvSpPr>
          <p:cNvPr id="7" name="TextBox 6"/>
          <p:cNvSpPr txBox="1"/>
          <p:nvPr/>
        </p:nvSpPr>
        <p:spPr>
          <a:xfrm>
            <a:off x="914400" y="2423160"/>
            <a:ext cx="3108960" cy="1097280"/>
          </a:xfrm>
          <a:prstGeom prst="rect">
            <a:avLst/>
          </a:prstGeom>
          <a:noFill/>
        </p:spPr>
        <p:txBody>
          <a:bodyPr wrap="square" anchor="t">
            <a:spAutoFit/>
          </a:bodyPr>
          <a:lstStyle/>
          <a:p>
            <a:pPr algn="l">
              <a:lnSpc>
                <a:spcPct val="100000"/>
              </a:lnSpc>
            </a:pPr>
            <a:r>
              <a:rPr sz="1300" b="1" i="0">
                <a:solidFill>
                  <a:srgbClr val="0F1A3A"/>
                </a:solidFill>
                <a:latin typeface="Calibri"/>
              </a:rPr>
              <a:t>Authorised PM Surya Ghar subsidy vendor in Tamil Nadu</a:t>
            </a:r>
          </a:p>
        </p:txBody>
      </p:sp>
      <p:sp>
        <p:nvSpPr>
          <p:cNvPr id="8" name="Rounded Rectangle 7"/>
          <p:cNvSpPr/>
          <p:nvPr/>
        </p:nvSpPr>
        <p:spPr>
          <a:xfrm>
            <a:off x="4434840" y="1737360"/>
            <a:ext cx="3566160" cy="1874519"/>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4434840" y="1737360"/>
            <a:ext cx="109728" cy="1874519"/>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709160" y="1965960"/>
            <a:ext cx="3108960" cy="457200"/>
          </a:xfrm>
          <a:prstGeom prst="rect">
            <a:avLst/>
          </a:prstGeom>
          <a:noFill/>
        </p:spPr>
        <p:txBody>
          <a:bodyPr wrap="square" anchor="t">
            <a:spAutoFit/>
          </a:bodyPr>
          <a:lstStyle/>
          <a:p>
            <a:pPr algn="l">
              <a:lnSpc>
                <a:spcPct val="100000"/>
              </a:lnSpc>
            </a:pPr>
            <a:r>
              <a:rPr sz="1800" b="1" i="0">
                <a:solidFill>
                  <a:srgbClr val="F59E0B"/>
                </a:solidFill>
                <a:latin typeface="Calibri"/>
              </a:rPr>
              <a:t>02</a:t>
            </a:r>
          </a:p>
        </p:txBody>
      </p:sp>
      <p:sp>
        <p:nvSpPr>
          <p:cNvPr id="11" name="TextBox 10"/>
          <p:cNvSpPr txBox="1"/>
          <p:nvPr/>
        </p:nvSpPr>
        <p:spPr>
          <a:xfrm>
            <a:off x="4709160" y="2423160"/>
            <a:ext cx="3108960" cy="1097280"/>
          </a:xfrm>
          <a:prstGeom prst="rect">
            <a:avLst/>
          </a:prstGeom>
          <a:noFill/>
        </p:spPr>
        <p:txBody>
          <a:bodyPr wrap="square" anchor="t">
            <a:spAutoFit/>
          </a:bodyPr>
          <a:lstStyle/>
          <a:p>
            <a:pPr algn="l">
              <a:lnSpc>
                <a:spcPct val="100000"/>
              </a:lnSpc>
            </a:pPr>
            <a:r>
              <a:rPr sz="1300" b="1" i="0">
                <a:solidFill>
                  <a:srgbClr val="0F1A3A"/>
                </a:solidFill>
                <a:latin typeface="Calibri"/>
              </a:rPr>
              <a:t>Concept-to-commissioning turnkey solar EPC solutions</a:t>
            </a:r>
          </a:p>
        </p:txBody>
      </p:sp>
      <p:sp>
        <p:nvSpPr>
          <p:cNvPr id="12" name="Rounded Rectangle 11"/>
          <p:cNvSpPr/>
          <p:nvPr/>
        </p:nvSpPr>
        <p:spPr>
          <a:xfrm>
            <a:off x="8229600" y="1737360"/>
            <a:ext cx="3566160" cy="1874519"/>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229600" y="1737360"/>
            <a:ext cx="109728" cy="1874519"/>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503920" y="1965960"/>
            <a:ext cx="3108960" cy="457200"/>
          </a:xfrm>
          <a:prstGeom prst="rect">
            <a:avLst/>
          </a:prstGeom>
          <a:noFill/>
        </p:spPr>
        <p:txBody>
          <a:bodyPr wrap="square" anchor="t">
            <a:spAutoFit/>
          </a:bodyPr>
          <a:lstStyle/>
          <a:p>
            <a:pPr algn="l">
              <a:lnSpc>
                <a:spcPct val="100000"/>
              </a:lnSpc>
            </a:pPr>
            <a:r>
              <a:rPr sz="1800" b="1" i="0">
                <a:solidFill>
                  <a:srgbClr val="F59E0B"/>
                </a:solidFill>
                <a:latin typeface="Calibri"/>
              </a:rPr>
              <a:t>03</a:t>
            </a:r>
          </a:p>
        </p:txBody>
      </p:sp>
      <p:sp>
        <p:nvSpPr>
          <p:cNvPr id="15" name="TextBox 14"/>
          <p:cNvSpPr txBox="1"/>
          <p:nvPr/>
        </p:nvSpPr>
        <p:spPr>
          <a:xfrm>
            <a:off x="8503920" y="2423160"/>
            <a:ext cx="3108960" cy="1097280"/>
          </a:xfrm>
          <a:prstGeom prst="rect">
            <a:avLst/>
          </a:prstGeom>
          <a:noFill/>
        </p:spPr>
        <p:txBody>
          <a:bodyPr wrap="square" anchor="t">
            <a:spAutoFit/>
          </a:bodyPr>
          <a:lstStyle/>
          <a:p>
            <a:pPr algn="l">
              <a:lnSpc>
                <a:spcPct val="100000"/>
              </a:lnSpc>
            </a:pPr>
            <a:r>
              <a:rPr sz="1300" b="1" i="0">
                <a:solidFill>
                  <a:srgbClr val="0F1A3A"/>
                </a:solidFill>
                <a:latin typeface="Calibri"/>
              </a:rPr>
              <a:t>50+ successful installations across South India</a:t>
            </a:r>
          </a:p>
        </p:txBody>
      </p:sp>
      <p:sp>
        <p:nvSpPr>
          <p:cNvPr id="16" name="Rounded Rectangle 15"/>
          <p:cNvSpPr/>
          <p:nvPr/>
        </p:nvSpPr>
        <p:spPr>
          <a:xfrm>
            <a:off x="640080" y="3886200"/>
            <a:ext cx="3566160" cy="1874519"/>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40080" y="3886200"/>
            <a:ext cx="109728" cy="1874519"/>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4114800"/>
            <a:ext cx="3108960" cy="457200"/>
          </a:xfrm>
          <a:prstGeom prst="rect">
            <a:avLst/>
          </a:prstGeom>
          <a:noFill/>
        </p:spPr>
        <p:txBody>
          <a:bodyPr wrap="square" anchor="t">
            <a:spAutoFit/>
          </a:bodyPr>
          <a:lstStyle/>
          <a:p>
            <a:pPr algn="l">
              <a:lnSpc>
                <a:spcPct val="100000"/>
              </a:lnSpc>
            </a:pPr>
            <a:r>
              <a:rPr sz="1800" b="1" i="0">
                <a:solidFill>
                  <a:srgbClr val="F59E0B"/>
                </a:solidFill>
                <a:latin typeface="Calibri"/>
              </a:rPr>
              <a:t>04</a:t>
            </a:r>
          </a:p>
        </p:txBody>
      </p:sp>
      <p:sp>
        <p:nvSpPr>
          <p:cNvPr id="19" name="TextBox 18"/>
          <p:cNvSpPr txBox="1"/>
          <p:nvPr/>
        </p:nvSpPr>
        <p:spPr>
          <a:xfrm>
            <a:off x="914400" y="4572000"/>
            <a:ext cx="3108960" cy="1097280"/>
          </a:xfrm>
          <a:prstGeom prst="rect">
            <a:avLst/>
          </a:prstGeom>
          <a:noFill/>
        </p:spPr>
        <p:txBody>
          <a:bodyPr wrap="square" anchor="t">
            <a:spAutoFit/>
          </a:bodyPr>
          <a:lstStyle/>
          <a:p>
            <a:pPr algn="l">
              <a:lnSpc>
                <a:spcPct val="100000"/>
              </a:lnSpc>
            </a:pPr>
            <a:r>
              <a:rPr sz="1300" b="1" i="0">
                <a:solidFill>
                  <a:srgbClr val="0F1A3A"/>
                </a:solidFill>
                <a:latin typeface="Calibri"/>
              </a:rPr>
              <a:t>Expert project management with latest solar technology</a:t>
            </a:r>
          </a:p>
        </p:txBody>
      </p:sp>
      <p:sp>
        <p:nvSpPr>
          <p:cNvPr id="20" name="Rounded Rectangle 19"/>
          <p:cNvSpPr/>
          <p:nvPr/>
        </p:nvSpPr>
        <p:spPr>
          <a:xfrm>
            <a:off x="4434840" y="3886200"/>
            <a:ext cx="3566160" cy="1874519"/>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4434840" y="3886200"/>
            <a:ext cx="109728" cy="1874519"/>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709160" y="4114800"/>
            <a:ext cx="3108960" cy="457200"/>
          </a:xfrm>
          <a:prstGeom prst="rect">
            <a:avLst/>
          </a:prstGeom>
          <a:noFill/>
        </p:spPr>
        <p:txBody>
          <a:bodyPr wrap="square" anchor="t">
            <a:spAutoFit/>
          </a:bodyPr>
          <a:lstStyle/>
          <a:p>
            <a:pPr algn="l">
              <a:lnSpc>
                <a:spcPct val="100000"/>
              </a:lnSpc>
            </a:pPr>
            <a:r>
              <a:rPr sz="1800" b="1" i="0">
                <a:solidFill>
                  <a:srgbClr val="F59E0B"/>
                </a:solidFill>
                <a:latin typeface="Calibri"/>
              </a:rPr>
              <a:t>05</a:t>
            </a:r>
          </a:p>
        </p:txBody>
      </p:sp>
      <p:sp>
        <p:nvSpPr>
          <p:cNvPr id="23" name="TextBox 22"/>
          <p:cNvSpPr txBox="1"/>
          <p:nvPr/>
        </p:nvSpPr>
        <p:spPr>
          <a:xfrm>
            <a:off x="4709160" y="4572000"/>
            <a:ext cx="3108960" cy="1097280"/>
          </a:xfrm>
          <a:prstGeom prst="rect">
            <a:avLst/>
          </a:prstGeom>
          <a:noFill/>
        </p:spPr>
        <p:txBody>
          <a:bodyPr wrap="square" anchor="t">
            <a:spAutoFit/>
          </a:bodyPr>
          <a:lstStyle/>
          <a:p>
            <a:pPr algn="l">
              <a:lnSpc>
                <a:spcPct val="100000"/>
              </a:lnSpc>
            </a:pPr>
            <a:r>
              <a:rPr sz="1300" b="1" i="0">
                <a:solidFill>
                  <a:srgbClr val="0F1A3A"/>
                </a:solidFill>
                <a:latin typeface="Calibri"/>
              </a:rPr>
              <a:t>Comprehensive maintenance and long-term support</a:t>
            </a:r>
          </a:p>
        </p:txBody>
      </p:sp>
      <p:sp>
        <p:nvSpPr>
          <p:cNvPr id="24" name="Rounded Rectangle 23"/>
          <p:cNvSpPr/>
          <p:nvPr/>
        </p:nvSpPr>
        <p:spPr>
          <a:xfrm>
            <a:off x="8229600" y="3886200"/>
            <a:ext cx="3566160" cy="1874519"/>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8229600" y="3886200"/>
            <a:ext cx="109728" cy="1874519"/>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503920" y="4114800"/>
            <a:ext cx="3108960" cy="457200"/>
          </a:xfrm>
          <a:prstGeom prst="rect">
            <a:avLst/>
          </a:prstGeom>
          <a:noFill/>
        </p:spPr>
        <p:txBody>
          <a:bodyPr wrap="square" anchor="t">
            <a:spAutoFit/>
          </a:bodyPr>
          <a:lstStyle/>
          <a:p>
            <a:pPr algn="l">
              <a:lnSpc>
                <a:spcPct val="100000"/>
              </a:lnSpc>
            </a:pPr>
            <a:r>
              <a:rPr sz="1800" b="1" i="0">
                <a:solidFill>
                  <a:srgbClr val="F59E0B"/>
                </a:solidFill>
                <a:latin typeface="Calibri"/>
              </a:rPr>
              <a:t>06</a:t>
            </a:r>
          </a:p>
        </p:txBody>
      </p:sp>
      <p:sp>
        <p:nvSpPr>
          <p:cNvPr id="27" name="TextBox 26"/>
          <p:cNvSpPr txBox="1"/>
          <p:nvPr/>
        </p:nvSpPr>
        <p:spPr>
          <a:xfrm>
            <a:off x="8503920" y="4572000"/>
            <a:ext cx="3108960" cy="1097280"/>
          </a:xfrm>
          <a:prstGeom prst="rect">
            <a:avLst/>
          </a:prstGeom>
          <a:noFill/>
        </p:spPr>
        <p:txBody>
          <a:bodyPr wrap="square" anchor="t">
            <a:spAutoFit/>
          </a:bodyPr>
          <a:lstStyle/>
          <a:p>
            <a:pPr algn="l">
              <a:lnSpc>
                <a:spcPct val="100000"/>
              </a:lnSpc>
            </a:pPr>
            <a:r>
              <a:rPr sz="1300" b="1" i="0">
                <a:solidFill>
                  <a:srgbClr val="0F1A3A"/>
                </a:solidFill>
                <a:latin typeface="Calibri"/>
              </a:rPr>
              <a:t>Trusted by hospitals, institutions, and corporations</a:t>
            </a:r>
          </a:p>
        </p:txBody>
      </p:sp>
      <p:sp>
        <p:nvSpPr>
          <p:cNvPr id="28" name="Rectangle 27"/>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Strengths</a:t>
            </a:r>
          </a:p>
        </p:txBody>
      </p:sp>
      <p:pic>
        <p:nvPicPr>
          <p:cNvPr id="30" name="Picture 29"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WHAT WE OFFER</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800" b="1" i="0">
                <a:solidFill>
                  <a:srgbClr val="0F1A3A"/>
                </a:solidFill>
                <a:latin typeface="Calibri"/>
              </a:rPr>
              <a:t>Solutions &amp; Services</a:t>
            </a:r>
          </a:p>
        </p:txBody>
      </p:sp>
      <p:sp>
        <p:nvSpPr>
          <p:cNvPr id="4" name="Rounded Rectangle 3"/>
          <p:cNvSpPr/>
          <p:nvPr/>
        </p:nvSpPr>
        <p:spPr>
          <a:xfrm>
            <a:off x="640080" y="1737360"/>
            <a:ext cx="3566160" cy="2011680"/>
          </a:xfrm>
          <a:prstGeom prst="roundRect">
            <a:avLst/>
          </a:prstGeom>
          <a:solidFill>
            <a:srgbClr val="FFFFFF"/>
          </a:solidFill>
          <a:ln>
            <a:solidFill>
              <a:srgbClr val="E8F5E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737360"/>
            <a:ext cx="3566160" cy="128016"/>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2011679"/>
            <a:ext cx="3154680" cy="548640"/>
          </a:xfrm>
          <a:prstGeom prst="rect">
            <a:avLst/>
          </a:prstGeom>
          <a:noFill/>
        </p:spPr>
        <p:txBody>
          <a:bodyPr wrap="square" anchor="t">
            <a:spAutoFit/>
          </a:bodyPr>
          <a:lstStyle/>
          <a:p>
            <a:pPr algn="l">
              <a:lnSpc>
                <a:spcPct val="100000"/>
              </a:lnSpc>
            </a:pPr>
            <a:r>
              <a:rPr sz="1400" b="1" i="0">
                <a:solidFill>
                  <a:srgbClr val="0F1A3A"/>
                </a:solidFill>
                <a:latin typeface="Calibri"/>
              </a:rPr>
              <a:t>Solar Power Plant EPC Services</a:t>
            </a:r>
          </a:p>
        </p:txBody>
      </p:sp>
      <p:sp>
        <p:nvSpPr>
          <p:cNvPr id="7" name="TextBox 6"/>
          <p:cNvSpPr txBox="1"/>
          <p:nvPr/>
        </p:nvSpPr>
        <p:spPr>
          <a:xfrm>
            <a:off x="868680" y="2606039"/>
            <a:ext cx="3108960" cy="274320"/>
          </a:xfrm>
          <a:prstGeom prst="rect">
            <a:avLst/>
          </a:prstGeom>
          <a:noFill/>
        </p:spPr>
        <p:txBody>
          <a:bodyPr wrap="square" anchor="t">
            <a:spAutoFit/>
          </a:bodyPr>
          <a:lstStyle/>
          <a:p>
            <a:pPr algn="l">
              <a:lnSpc>
                <a:spcPct val="100000"/>
              </a:lnSpc>
            </a:pPr>
            <a:r>
              <a:rPr sz="950" b="1" i="0">
                <a:solidFill>
                  <a:srgbClr val="1B5E20"/>
                </a:solidFill>
                <a:latin typeface="Calibri"/>
              </a:rPr>
              <a:t>EPC</a:t>
            </a:r>
          </a:p>
        </p:txBody>
      </p:sp>
      <p:sp>
        <p:nvSpPr>
          <p:cNvPr id="8" name="TextBox 7"/>
          <p:cNvSpPr txBox="1"/>
          <p:nvPr/>
        </p:nvSpPr>
        <p:spPr>
          <a:xfrm>
            <a:off x="868680" y="2880360"/>
            <a:ext cx="3154680" cy="822960"/>
          </a:xfrm>
          <a:prstGeom prst="rect">
            <a:avLst/>
          </a:prstGeom>
          <a:noFill/>
        </p:spPr>
        <p:txBody>
          <a:bodyPr wrap="square" anchor="t">
            <a:spAutoFit/>
          </a:bodyPr>
          <a:lstStyle/>
          <a:p>
            <a:pPr algn="l">
              <a:lnSpc>
                <a:spcPct val="100000"/>
              </a:lnSpc>
            </a:pPr>
            <a:r>
              <a:rPr sz="1100" b="0" i="0">
                <a:solidFill>
                  <a:srgbClr val="475569"/>
                </a:solidFill>
                <a:latin typeface="Calibri"/>
              </a:rPr>
              <a:t>Concept to commissioning for large-scale &amp; captive plants</a:t>
            </a:r>
          </a:p>
        </p:txBody>
      </p:sp>
      <p:sp>
        <p:nvSpPr>
          <p:cNvPr id="9" name="Rounded Rectangle 8"/>
          <p:cNvSpPr/>
          <p:nvPr/>
        </p:nvSpPr>
        <p:spPr>
          <a:xfrm>
            <a:off x="4434840" y="1737360"/>
            <a:ext cx="3566160" cy="2011680"/>
          </a:xfrm>
          <a:prstGeom prst="roundRect">
            <a:avLst/>
          </a:prstGeom>
          <a:solidFill>
            <a:srgbClr val="FFFFFF"/>
          </a:solidFill>
          <a:ln>
            <a:solidFill>
              <a:srgbClr val="E8F5E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434840" y="1737360"/>
            <a:ext cx="3566160" cy="128016"/>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663440" y="2011679"/>
            <a:ext cx="3154680" cy="548640"/>
          </a:xfrm>
          <a:prstGeom prst="rect">
            <a:avLst/>
          </a:prstGeom>
          <a:noFill/>
        </p:spPr>
        <p:txBody>
          <a:bodyPr wrap="square" anchor="t">
            <a:spAutoFit/>
          </a:bodyPr>
          <a:lstStyle/>
          <a:p>
            <a:pPr algn="l">
              <a:lnSpc>
                <a:spcPct val="100000"/>
              </a:lnSpc>
            </a:pPr>
            <a:r>
              <a:rPr sz="1400" b="1" i="0">
                <a:solidFill>
                  <a:srgbClr val="0F1A3A"/>
                </a:solidFill>
                <a:latin typeface="Calibri"/>
              </a:rPr>
              <a:t>Rooftop Solar Systems (1KW-10KW)</a:t>
            </a:r>
          </a:p>
        </p:txBody>
      </p:sp>
      <p:sp>
        <p:nvSpPr>
          <p:cNvPr id="12" name="TextBox 11"/>
          <p:cNvSpPr txBox="1"/>
          <p:nvPr/>
        </p:nvSpPr>
        <p:spPr>
          <a:xfrm>
            <a:off x="4663440" y="2606039"/>
            <a:ext cx="3108960" cy="274320"/>
          </a:xfrm>
          <a:prstGeom prst="rect">
            <a:avLst/>
          </a:prstGeom>
          <a:noFill/>
        </p:spPr>
        <p:txBody>
          <a:bodyPr wrap="square" anchor="t">
            <a:spAutoFit/>
          </a:bodyPr>
          <a:lstStyle/>
          <a:p>
            <a:pPr algn="l">
              <a:lnSpc>
                <a:spcPct val="100000"/>
              </a:lnSpc>
            </a:pPr>
            <a:r>
              <a:rPr sz="950" b="1" i="0">
                <a:solidFill>
                  <a:srgbClr val="1B5E20"/>
                </a:solidFill>
                <a:latin typeface="Calibri"/>
              </a:rPr>
              <a:t>ROOFTOP</a:t>
            </a:r>
          </a:p>
        </p:txBody>
      </p:sp>
      <p:sp>
        <p:nvSpPr>
          <p:cNvPr id="13" name="TextBox 12"/>
          <p:cNvSpPr txBox="1"/>
          <p:nvPr/>
        </p:nvSpPr>
        <p:spPr>
          <a:xfrm>
            <a:off x="4663440" y="2880360"/>
            <a:ext cx="3154680" cy="822960"/>
          </a:xfrm>
          <a:prstGeom prst="rect">
            <a:avLst/>
          </a:prstGeom>
          <a:noFill/>
        </p:spPr>
        <p:txBody>
          <a:bodyPr wrap="square" anchor="t">
            <a:spAutoFit/>
          </a:bodyPr>
          <a:lstStyle/>
          <a:p>
            <a:pPr algn="l">
              <a:lnSpc>
                <a:spcPct val="100000"/>
              </a:lnSpc>
            </a:pPr>
            <a:r>
              <a:rPr sz="1100" b="0" i="0">
                <a:solidFill>
                  <a:srgbClr val="475569"/>
                </a:solidFill>
                <a:latin typeface="Calibri"/>
              </a:rPr>
              <a:t>Homes, villas, flats, institutions — with subsidy assistance</a:t>
            </a:r>
          </a:p>
        </p:txBody>
      </p:sp>
      <p:sp>
        <p:nvSpPr>
          <p:cNvPr id="14" name="Rounded Rectangle 13"/>
          <p:cNvSpPr/>
          <p:nvPr/>
        </p:nvSpPr>
        <p:spPr>
          <a:xfrm>
            <a:off x="8229600" y="1737360"/>
            <a:ext cx="3566160" cy="2011680"/>
          </a:xfrm>
          <a:prstGeom prst="roundRect">
            <a:avLst/>
          </a:prstGeom>
          <a:solidFill>
            <a:srgbClr val="FFFFFF"/>
          </a:solidFill>
          <a:ln>
            <a:solidFill>
              <a:srgbClr val="E8F5E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229600" y="1737360"/>
            <a:ext cx="3566160" cy="128016"/>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458200" y="2011679"/>
            <a:ext cx="3154680" cy="548640"/>
          </a:xfrm>
          <a:prstGeom prst="rect">
            <a:avLst/>
          </a:prstGeom>
          <a:noFill/>
        </p:spPr>
        <p:txBody>
          <a:bodyPr wrap="square" anchor="t">
            <a:spAutoFit/>
          </a:bodyPr>
          <a:lstStyle/>
          <a:p>
            <a:pPr algn="l">
              <a:lnSpc>
                <a:spcPct val="100000"/>
              </a:lnSpc>
            </a:pPr>
            <a:r>
              <a:rPr sz="1400" b="1" i="0">
                <a:solidFill>
                  <a:srgbClr val="0F1A3A"/>
                </a:solidFill>
                <a:latin typeface="Calibri"/>
              </a:rPr>
              <a:t>Solar Water Pumps</a:t>
            </a:r>
          </a:p>
        </p:txBody>
      </p:sp>
      <p:sp>
        <p:nvSpPr>
          <p:cNvPr id="17" name="TextBox 16"/>
          <p:cNvSpPr txBox="1"/>
          <p:nvPr/>
        </p:nvSpPr>
        <p:spPr>
          <a:xfrm>
            <a:off x="8458200" y="2606039"/>
            <a:ext cx="3108960" cy="274320"/>
          </a:xfrm>
          <a:prstGeom prst="rect">
            <a:avLst/>
          </a:prstGeom>
          <a:noFill/>
        </p:spPr>
        <p:txBody>
          <a:bodyPr wrap="square" anchor="t">
            <a:spAutoFit/>
          </a:bodyPr>
          <a:lstStyle/>
          <a:p>
            <a:pPr algn="l">
              <a:lnSpc>
                <a:spcPct val="100000"/>
              </a:lnSpc>
            </a:pPr>
            <a:r>
              <a:rPr sz="950" b="1" i="0">
                <a:solidFill>
                  <a:srgbClr val="1B5E20"/>
                </a:solidFill>
                <a:latin typeface="Calibri"/>
              </a:rPr>
              <a:t>PUMPING</a:t>
            </a:r>
          </a:p>
        </p:txBody>
      </p:sp>
      <p:sp>
        <p:nvSpPr>
          <p:cNvPr id="18" name="TextBox 17"/>
          <p:cNvSpPr txBox="1"/>
          <p:nvPr/>
        </p:nvSpPr>
        <p:spPr>
          <a:xfrm>
            <a:off x="8458200" y="2880360"/>
            <a:ext cx="3154680" cy="822960"/>
          </a:xfrm>
          <a:prstGeom prst="rect">
            <a:avLst/>
          </a:prstGeom>
          <a:noFill/>
        </p:spPr>
        <p:txBody>
          <a:bodyPr wrap="square" anchor="t">
            <a:spAutoFit/>
          </a:bodyPr>
          <a:lstStyle/>
          <a:p>
            <a:pPr algn="l">
              <a:lnSpc>
                <a:spcPct val="100000"/>
              </a:lnSpc>
            </a:pPr>
            <a:r>
              <a:rPr sz="1100" b="0" i="0">
                <a:solidFill>
                  <a:srgbClr val="475569"/>
                </a:solidFill>
                <a:latin typeface="Calibri"/>
              </a:rPr>
              <a:t>Sustainable water solutions for agriculture</a:t>
            </a:r>
          </a:p>
        </p:txBody>
      </p:sp>
      <p:sp>
        <p:nvSpPr>
          <p:cNvPr id="19" name="Rounded Rectangle 18"/>
          <p:cNvSpPr/>
          <p:nvPr/>
        </p:nvSpPr>
        <p:spPr>
          <a:xfrm>
            <a:off x="640080" y="3977639"/>
            <a:ext cx="3566160" cy="2011680"/>
          </a:xfrm>
          <a:prstGeom prst="roundRect">
            <a:avLst/>
          </a:prstGeom>
          <a:solidFill>
            <a:srgbClr val="FFFFFF"/>
          </a:solidFill>
          <a:ln>
            <a:solidFill>
              <a:srgbClr val="E8F5E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40080" y="3977639"/>
            <a:ext cx="3566160" cy="128016"/>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68680" y="4251959"/>
            <a:ext cx="3154680" cy="548640"/>
          </a:xfrm>
          <a:prstGeom prst="rect">
            <a:avLst/>
          </a:prstGeom>
          <a:noFill/>
        </p:spPr>
        <p:txBody>
          <a:bodyPr wrap="square" anchor="t">
            <a:spAutoFit/>
          </a:bodyPr>
          <a:lstStyle/>
          <a:p>
            <a:pPr algn="l">
              <a:lnSpc>
                <a:spcPct val="100000"/>
              </a:lnSpc>
            </a:pPr>
            <a:r>
              <a:rPr sz="1400" b="1" i="0">
                <a:solidFill>
                  <a:srgbClr val="0F1A3A"/>
                </a:solidFill>
                <a:latin typeface="Calibri"/>
              </a:rPr>
              <a:t>Solar Power Backup Systems</a:t>
            </a:r>
          </a:p>
        </p:txBody>
      </p:sp>
      <p:sp>
        <p:nvSpPr>
          <p:cNvPr id="22" name="TextBox 21"/>
          <p:cNvSpPr txBox="1"/>
          <p:nvPr/>
        </p:nvSpPr>
        <p:spPr>
          <a:xfrm>
            <a:off x="868680" y="4846320"/>
            <a:ext cx="3108960" cy="274320"/>
          </a:xfrm>
          <a:prstGeom prst="rect">
            <a:avLst/>
          </a:prstGeom>
          <a:noFill/>
        </p:spPr>
        <p:txBody>
          <a:bodyPr wrap="square" anchor="t">
            <a:spAutoFit/>
          </a:bodyPr>
          <a:lstStyle/>
          <a:p>
            <a:pPr algn="l">
              <a:lnSpc>
                <a:spcPct val="100000"/>
              </a:lnSpc>
            </a:pPr>
            <a:r>
              <a:rPr sz="950" b="1" i="0">
                <a:solidFill>
                  <a:srgbClr val="1B5E20"/>
                </a:solidFill>
                <a:latin typeface="Calibri"/>
              </a:rPr>
              <a:t>BACKUP</a:t>
            </a:r>
          </a:p>
        </p:txBody>
      </p:sp>
      <p:sp>
        <p:nvSpPr>
          <p:cNvPr id="23" name="TextBox 22"/>
          <p:cNvSpPr txBox="1"/>
          <p:nvPr/>
        </p:nvSpPr>
        <p:spPr>
          <a:xfrm>
            <a:off x="868680" y="5120640"/>
            <a:ext cx="3154680" cy="822960"/>
          </a:xfrm>
          <a:prstGeom prst="rect">
            <a:avLst/>
          </a:prstGeom>
          <a:noFill/>
        </p:spPr>
        <p:txBody>
          <a:bodyPr wrap="square" anchor="t">
            <a:spAutoFit/>
          </a:bodyPr>
          <a:lstStyle/>
          <a:p>
            <a:pPr algn="l">
              <a:lnSpc>
                <a:spcPct val="100000"/>
              </a:lnSpc>
            </a:pPr>
            <a:r>
              <a:rPr sz="1100" b="0" i="0">
                <a:solidFill>
                  <a:srgbClr val="475569"/>
                </a:solidFill>
                <a:latin typeface="Calibri"/>
              </a:rPr>
              <a:t>Reliable power backup</a:t>
            </a:r>
          </a:p>
        </p:txBody>
      </p:sp>
      <p:sp>
        <p:nvSpPr>
          <p:cNvPr id="24" name="Rounded Rectangle 23"/>
          <p:cNvSpPr/>
          <p:nvPr/>
        </p:nvSpPr>
        <p:spPr>
          <a:xfrm>
            <a:off x="4434840" y="3977639"/>
            <a:ext cx="3566160" cy="2011680"/>
          </a:xfrm>
          <a:prstGeom prst="roundRect">
            <a:avLst/>
          </a:prstGeom>
          <a:solidFill>
            <a:srgbClr val="FFFFFF"/>
          </a:solidFill>
          <a:ln>
            <a:solidFill>
              <a:srgbClr val="E8F5E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4434840" y="3977639"/>
            <a:ext cx="3566160" cy="128016"/>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663440" y="4251959"/>
            <a:ext cx="3154680" cy="548640"/>
          </a:xfrm>
          <a:prstGeom prst="rect">
            <a:avLst/>
          </a:prstGeom>
          <a:noFill/>
        </p:spPr>
        <p:txBody>
          <a:bodyPr wrap="square" anchor="t">
            <a:spAutoFit/>
          </a:bodyPr>
          <a:lstStyle/>
          <a:p>
            <a:pPr algn="l">
              <a:lnSpc>
                <a:spcPct val="100000"/>
              </a:lnSpc>
            </a:pPr>
            <a:r>
              <a:rPr sz="1400" b="1" i="0">
                <a:solidFill>
                  <a:srgbClr val="0F1A3A"/>
                </a:solidFill>
                <a:latin typeface="Calibri"/>
              </a:rPr>
              <a:t>Solar LED Street &amp; Garden Lights</a:t>
            </a:r>
          </a:p>
        </p:txBody>
      </p:sp>
      <p:sp>
        <p:nvSpPr>
          <p:cNvPr id="27" name="TextBox 26"/>
          <p:cNvSpPr txBox="1"/>
          <p:nvPr/>
        </p:nvSpPr>
        <p:spPr>
          <a:xfrm>
            <a:off x="4663440" y="4846320"/>
            <a:ext cx="3108960" cy="274320"/>
          </a:xfrm>
          <a:prstGeom prst="rect">
            <a:avLst/>
          </a:prstGeom>
          <a:noFill/>
        </p:spPr>
        <p:txBody>
          <a:bodyPr wrap="square" anchor="t">
            <a:spAutoFit/>
          </a:bodyPr>
          <a:lstStyle/>
          <a:p>
            <a:pPr algn="l">
              <a:lnSpc>
                <a:spcPct val="100000"/>
              </a:lnSpc>
            </a:pPr>
            <a:r>
              <a:rPr sz="950" b="1" i="0">
                <a:solidFill>
                  <a:srgbClr val="1B5E20"/>
                </a:solidFill>
                <a:latin typeface="Calibri"/>
              </a:rPr>
              <a:t>LIGHTING</a:t>
            </a:r>
          </a:p>
        </p:txBody>
      </p:sp>
      <p:sp>
        <p:nvSpPr>
          <p:cNvPr id="28" name="TextBox 27"/>
          <p:cNvSpPr txBox="1"/>
          <p:nvPr/>
        </p:nvSpPr>
        <p:spPr>
          <a:xfrm>
            <a:off x="4663440" y="5120640"/>
            <a:ext cx="3154680" cy="822960"/>
          </a:xfrm>
          <a:prstGeom prst="rect">
            <a:avLst/>
          </a:prstGeom>
          <a:noFill/>
        </p:spPr>
        <p:txBody>
          <a:bodyPr wrap="square" anchor="t">
            <a:spAutoFit/>
          </a:bodyPr>
          <a:lstStyle/>
          <a:p>
            <a:pPr algn="l">
              <a:lnSpc>
                <a:spcPct val="100000"/>
              </a:lnSpc>
            </a:pPr>
            <a:r>
              <a:rPr sz="1100" b="0" i="0">
                <a:solidFill>
                  <a:srgbClr val="475569"/>
                </a:solidFill>
                <a:latin typeface="Calibri"/>
              </a:rPr>
              <a:t>Street, garden and decorative LED systems</a:t>
            </a:r>
          </a:p>
        </p:txBody>
      </p:sp>
      <p:sp>
        <p:nvSpPr>
          <p:cNvPr id="29" name="Rounded Rectangle 28"/>
          <p:cNvSpPr/>
          <p:nvPr/>
        </p:nvSpPr>
        <p:spPr>
          <a:xfrm>
            <a:off x="8229600" y="3977639"/>
            <a:ext cx="3566160" cy="2011680"/>
          </a:xfrm>
          <a:prstGeom prst="roundRect">
            <a:avLst/>
          </a:prstGeom>
          <a:solidFill>
            <a:srgbClr val="FFFFFF"/>
          </a:solidFill>
          <a:ln>
            <a:solidFill>
              <a:srgbClr val="E8F5E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8229600" y="3977639"/>
            <a:ext cx="3566160" cy="128016"/>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8458200" y="4251959"/>
            <a:ext cx="3154680" cy="548640"/>
          </a:xfrm>
          <a:prstGeom prst="rect">
            <a:avLst/>
          </a:prstGeom>
          <a:noFill/>
        </p:spPr>
        <p:txBody>
          <a:bodyPr wrap="square" anchor="t">
            <a:spAutoFit/>
          </a:bodyPr>
          <a:lstStyle/>
          <a:p>
            <a:pPr algn="l">
              <a:lnSpc>
                <a:spcPct val="100000"/>
              </a:lnSpc>
            </a:pPr>
            <a:r>
              <a:rPr sz="1400" b="1" i="0">
                <a:solidFill>
                  <a:srgbClr val="0F1A3A"/>
                </a:solidFill>
                <a:latin typeface="Calibri"/>
              </a:rPr>
              <a:t>Maintenance &amp; Support</a:t>
            </a:r>
          </a:p>
        </p:txBody>
      </p:sp>
      <p:sp>
        <p:nvSpPr>
          <p:cNvPr id="32" name="TextBox 31"/>
          <p:cNvSpPr txBox="1"/>
          <p:nvPr/>
        </p:nvSpPr>
        <p:spPr>
          <a:xfrm>
            <a:off x="8458200" y="4846320"/>
            <a:ext cx="3108960" cy="274320"/>
          </a:xfrm>
          <a:prstGeom prst="rect">
            <a:avLst/>
          </a:prstGeom>
          <a:noFill/>
        </p:spPr>
        <p:txBody>
          <a:bodyPr wrap="square" anchor="t">
            <a:spAutoFit/>
          </a:bodyPr>
          <a:lstStyle/>
          <a:p>
            <a:pPr algn="l">
              <a:lnSpc>
                <a:spcPct val="100000"/>
              </a:lnSpc>
            </a:pPr>
            <a:r>
              <a:rPr sz="950" b="1" i="0">
                <a:solidFill>
                  <a:srgbClr val="1B5E20"/>
                </a:solidFill>
                <a:latin typeface="Calibri"/>
              </a:rPr>
              <a:t>AMC</a:t>
            </a:r>
          </a:p>
        </p:txBody>
      </p:sp>
      <p:sp>
        <p:nvSpPr>
          <p:cNvPr id="33" name="TextBox 32"/>
          <p:cNvSpPr txBox="1"/>
          <p:nvPr/>
        </p:nvSpPr>
        <p:spPr>
          <a:xfrm>
            <a:off x="8458200" y="5120640"/>
            <a:ext cx="3154680" cy="822960"/>
          </a:xfrm>
          <a:prstGeom prst="rect">
            <a:avLst/>
          </a:prstGeom>
          <a:noFill/>
        </p:spPr>
        <p:txBody>
          <a:bodyPr wrap="square" anchor="t">
            <a:spAutoFit/>
          </a:bodyPr>
          <a:lstStyle/>
          <a:p>
            <a:pPr algn="l">
              <a:lnSpc>
                <a:spcPct val="100000"/>
              </a:lnSpc>
            </a:pPr>
            <a:r>
              <a:rPr sz="1100" b="0" i="0">
                <a:solidFill>
                  <a:srgbClr val="475569"/>
                </a:solidFill>
                <a:latin typeface="Calibri"/>
              </a:rPr>
              <a:t>Long-term performance support</a:t>
            </a:r>
          </a:p>
        </p:txBody>
      </p:sp>
      <p:sp>
        <p:nvSpPr>
          <p:cNvPr id="34" name="Rectangle 33"/>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Services</a:t>
            </a:r>
          </a:p>
        </p:txBody>
      </p:sp>
      <p:pic>
        <p:nvPicPr>
          <p:cNvPr id="36" name="Picture 35"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TESTIMONIALS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800" b="1" i="0">
                <a:solidFill>
                  <a:srgbClr val="0F1A3A"/>
                </a:solidFill>
                <a:latin typeface="Calibri"/>
              </a:rPr>
              <a:t>What Our Clients Say</a:t>
            </a:r>
          </a:p>
        </p:txBody>
      </p:sp>
      <p:sp>
        <p:nvSpPr>
          <p:cNvPr id="4" name="Rounded Rectangle 3"/>
          <p:cNvSpPr/>
          <p:nvPr/>
        </p:nvSpPr>
        <p:spPr>
          <a:xfrm>
            <a:off x="640080" y="1691640"/>
            <a:ext cx="5486400" cy="214884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874520"/>
            <a:ext cx="5029200" cy="1280160"/>
          </a:xfrm>
          <a:prstGeom prst="rect">
            <a:avLst/>
          </a:prstGeom>
          <a:noFill/>
        </p:spPr>
        <p:txBody>
          <a:bodyPr wrap="square" anchor="t">
            <a:spAutoFit/>
          </a:bodyPr>
          <a:lstStyle/>
          <a:p>
            <a:pPr algn="l">
              <a:lnSpc>
                <a:spcPct val="115000"/>
              </a:lnSpc>
            </a:pPr>
            <a:r>
              <a:rPr sz="1150" b="0" i="1">
                <a:solidFill>
                  <a:srgbClr val="0F1A3A"/>
                </a:solidFill>
                <a:latin typeface="Calibri"/>
              </a:rPr>
              <a:t>“Alpha Eco-Power delivered our 10KW rooftop system seamlessly. Their team handled the subsidy documentation perfectly and the installation quality is outstanding. Our electricity bills have dropped by 70% in six months.”</a:t>
            </a:r>
          </a:p>
        </p:txBody>
      </p:sp>
      <p:sp>
        <p:nvSpPr>
          <p:cNvPr id="6" name="TextBox 5"/>
          <p:cNvSpPr txBox="1"/>
          <p:nvPr/>
        </p:nvSpPr>
        <p:spPr>
          <a:xfrm>
            <a:off x="914400" y="3383280"/>
            <a:ext cx="5029200" cy="365760"/>
          </a:xfrm>
          <a:prstGeom prst="rect">
            <a:avLst/>
          </a:prstGeom>
          <a:noFill/>
        </p:spPr>
        <p:txBody>
          <a:bodyPr wrap="square" anchor="t">
            <a:spAutoFit/>
          </a:bodyPr>
          <a:lstStyle/>
          <a:p>
            <a:pPr algn="l">
              <a:lnSpc>
                <a:spcPct val="100000"/>
              </a:lnSpc>
            </a:pPr>
            <a:r>
              <a:rPr sz="1100" b="1" i="0">
                <a:solidFill>
                  <a:srgbClr val="1B5E20"/>
                </a:solidFill>
                <a:latin typeface="Calibri"/>
              </a:rPr>
              <a:t>Trust Administrator  ·  Karur Orphanage</a:t>
            </a:r>
          </a:p>
        </p:txBody>
      </p:sp>
      <p:sp>
        <p:nvSpPr>
          <p:cNvPr id="7" name="Rounded Rectangle 6"/>
          <p:cNvSpPr/>
          <p:nvPr/>
        </p:nvSpPr>
        <p:spPr>
          <a:xfrm>
            <a:off x="6400800" y="1691640"/>
            <a:ext cx="5486400" cy="214884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675120" y="1874520"/>
            <a:ext cx="5029200" cy="1280160"/>
          </a:xfrm>
          <a:prstGeom prst="rect">
            <a:avLst/>
          </a:prstGeom>
          <a:noFill/>
        </p:spPr>
        <p:txBody>
          <a:bodyPr wrap="square" anchor="t">
            <a:spAutoFit/>
          </a:bodyPr>
          <a:lstStyle/>
          <a:p>
            <a:pPr algn="l">
              <a:lnSpc>
                <a:spcPct val="115000"/>
              </a:lnSpc>
            </a:pPr>
            <a:r>
              <a:rPr sz="1150" b="0" i="1">
                <a:solidFill>
                  <a:srgbClr val="0F1A3A"/>
                </a:solidFill>
                <a:latin typeface="Calibri"/>
              </a:rPr>
              <a:t>“Professional execution from start to finish. The 10KW system powers our critical operations reliably, and their after-sales support has been exemplary. A trustworthy partner for institutional solar needs.”</a:t>
            </a:r>
          </a:p>
        </p:txBody>
      </p:sp>
      <p:sp>
        <p:nvSpPr>
          <p:cNvPr id="9" name="TextBox 8"/>
          <p:cNvSpPr txBox="1"/>
          <p:nvPr/>
        </p:nvSpPr>
        <p:spPr>
          <a:xfrm>
            <a:off x="6675120" y="3383280"/>
            <a:ext cx="5029200" cy="365760"/>
          </a:xfrm>
          <a:prstGeom prst="rect">
            <a:avLst/>
          </a:prstGeom>
          <a:noFill/>
        </p:spPr>
        <p:txBody>
          <a:bodyPr wrap="square" anchor="t">
            <a:spAutoFit/>
          </a:bodyPr>
          <a:lstStyle/>
          <a:p>
            <a:pPr algn="l">
              <a:lnSpc>
                <a:spcPct val="100000"/>
              </a:lnSpc>
            </a:pPr>
            <a:r>
              <a:rPr sz="1100" b="1" i="0">
                <a:solidFill>
                  <a:srgbClr val="1B5E20"/>
                </a:solidFill>
                <a:latin typeface="Calibri"/>
              </a:rPr>
              <a:t>Facility Manager  ·  Coimbatore Hospital</a:t>
            </a:r>
          </a:p>
        </p:txBody>
      </p:sp>
      <p:sp>
        <p:nvSpPr>
          <p:cNvPr id="10" name="Rounded Rectangle 9"/>
          <p:cNvSpPr/>
          <p:nvPr/>
        </p:nvSpPr>
        <p:spPr>
          <a:xfrm>
            <a:off x="640080" y="4069080"/>
            <a:ext cx="5486400" cy="214884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14400" y="4251960"/>
            <a:ext cx="5029200" cy="1280160"/>
          </a:xfrm>
          <a:prstGeom prst="rect">
            <a:avLst/>
          </a:prstGeom>
          <a:noFill/>
        </p:spPr>
        <p:txBody>
          <a:bodyPr wrap="square" anchor="t">
            <a:spAutoFit/>
          </a:bodyPr>
          <a:lstStyle/>
          <a:p>
            <a:pPr algn="l">
              <a:lnSpc>
                <a:spcPct val="115000"/>
              </a:lnSpc>
            </a:pPr>
            <a:r>
              <a:rPr sz="1150" b="0" i="1">
                <a:solidFill>
                  <a:srgbClr val="0F1A3A"/>
                </a:solidFill>
                <a:latin typeface="Calibri"/>
              </a:rPr>
              <a:t>“The 5KW rooftop installation for our corporate office was completed ahead of schedule with minimal disruption. Alpha Eco-Power's technical expertise and transparent pricing made the entire process effortless.”</a:t>
            </a:r>
          </a:p>
        </p:txBody>
      </p:sp>
      <p:sp>
        <p:nvSpPr>
          <p:cNvPr id="12" name="TextBox 11"/>
          <p:cNvSpPr txBox="1"/>
          <p:nvPr/>
        </p:nvSpPr>
        <p:spPr>
          <a:xfrm>
            <a:off x="914400" y="5760720"/>
            <a:ext cx="5029200" cy="365760"/>
          </a:xfrm>
          <a:prstGeom prst="rect">
            <a:avLst/>
          </a:prstGeom>
          <a:noFill/>
        </p:spPr>
        <p:txBody>
          <a:bodyPr wrap="square" anchor="t">
            <a:spAutoFit/>
          </a:bodyPr>
          <a:lstStyle/>
          <a:p>
            <a:pPr algn="l">
              <a:lnSpc>
                <a:spcPct val="100000"/>
              </a:lnSpc>
            </a:pPr>
            <a:r>
              <a:rPr sz="1100" b="1" i="0">
                <a:solidFill>
                  <a:srgbClr val="1B5E20"/>
                </a:solidFill>
                <a:latin typeface="Calibri"/>
              </a:rPr>
              <a:t>Operations Head  ·  Dindigul Corporate</a:t>
            </a:r>
          </a:p>
        </p:txBody>
      </p:sp>
      <p:sp>
        <p:nvSpPr>
          <p:cNvPr id="13" name="Rounded Rectangle 12"/>
          <p:cNvSpPr/>
          <p:nvPr/>
        </p:nvSpPr>
        <p:spPr>
          <a:xfrm>
            <a:off x="6400800" y="4069080"/>
            <a:ext cx="5486400" cy="214884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675120" y="4251960"/>
            <a:ext cx="5029200" cy="1280160"/>
          </a:xfrm>
          <a:prstGeom prst="rect">
            <a:avLst/>
          </a:prstGeom>
          <a:noFill/>
        </p:spPr>
        <p:txBody>
          <a:bodyPr wrap="square" anchor="t">
            <a:spAutoFit/>
          </a:bodyPr>
          <a:lstStyle/>
          <a:p>
            <a:pPr algn="l">
              <a:lnSpc>
                <a:spcPct val="115000"/>
              </a:lnSpc>
            </a:pPr>
            <a:r>
              <a:rPr sz="1150" b="0" i="1">
                <a:solidFill>
                  <a:srgbClr val="0F1A3A"/>
                </a:solidFill>
                <a:latin typeface="Calibri"/>
              </a:rPr>
              <a:t>“Their knowledge of government subsidy schemes saved us significant costs. The system performance has exceeded expectations and the team remains responsive to all our queries even months after installation.”</a:t>
            </a:r>
          </a:p>
        </p:txBody>
      </p:sp>
      <p:sp>
        <p:nvSpPr>
          <p:cNvPr id="15" name="TextBox 14"/>
          <p:cNvSpPr txBox="1"/>
          <p:nvPr/>
        </p:nvSpPr>
        <p:spPr>
          <a:xfrm>
            <a:off x="6675120" y="5760720"/>
            <a:ext cx="5029200" cy="365760"/>
          </a:xfrm>
          <a:prstGeom prst="rect">
            <a:avLst/>
          </a:prstGeom>
          <a:noFill/>
        </p:spPr>
        <p:txBody>
          <a:bodyPr wrap="square" anchor="t">
            <a:spAutoFit/>
          </a:bodyPr>
          <a:lstStyle/>
          <a:p>
            <a:pPr algn="l">
              <a:lnSpc>
                <a:spcPct val="100000"/>
              </a:lnSpc>
            </a:pPr>
            <a:r>
              <a:rPr sz="1100" b="1" i="0">
                <a:solidFill>
                  <a:srgbClr val="1B5E20"/>
                </a:solidFill>
                <a:latin typeface="Calibri"/>
              </a:rPr>
              <a:t>Director  ·  Chennai Orphanage Trust</a:t>
            </a:r>
          </a:p>
        </p:txBody>
      </p:sp>
      <p:sp>
        <p:nvSpPr>
          <p:cNvPr id="16" name="Rectangle 15"/>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Testimonials</a:t>
            </a:r>
          </a:p>
        </p:txBody>
      </p:sp>
      <p:pic>
        <p:nvPicPr>
          <p:cNvPr id="18" name="Picture 17"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286000"/>
            <a:ext cx="10515600" cy="457200"/>
          </a:xfrm>
          <a:prstGeom prst="rect">
            <a:avLst/>
          </a:prstGeom>
          <a:noFill/>
        </p:spPr>
        <p:txBody>
          <a:bodyPr wrap="square" anchor="t">
            <a:spAutoFit/>
          </a:bodyPr>
          <a:lstStyle/>
          <a:p>
            <a:pPr algn="l">
              <a:lnSpc>
                <a:spcPct val="100000"/>
              </a:lnSpc>
            </a:pPr>
            <a:r>
              <a:rPr sz="1300" b="1" i="0">
                <a:solidFill>
                  <a:srgbClr val="F59E0B"/>
                </a:solidFill>
                <a:latin typeface="Calibri"/>
              </a:rPr>
              <a:t>MARKET INTELLIGENCE</a:t>
            </a:r>
          </a:p>
        </p:txBody>
      </p:sp>
      <p:sp>
        <p:nvSpPr>
          <p:cNvPr id="4" name="TextBox 3"/>
          <p:cNvSpPr txBox="1"/>
          <p:nvPr/>
        </p:nvSpPr>
        <p:spPr>
          <a:xfrm>
            <a:off x="731520" y="2743200"/>
            <a:ext cx="10515600" cy="914400"/>
          </a:xfrm>
          <a:prstGeom prst="rect">
            <a:avLst/>
          </a:prstGeom>
          <a:noFill/>
        </p:spPr>
        <p:txBody>
          <a:bodyPr wrap="square" anchor="t">
            <a:spAutoFit/>
          </a:bodyPr>
          <a:lstStyle/>
          <a:p>
            <a:pPr algn="l">
              <a:lnSpc>
                <a:spcPct val="100000"/>
              </a:lnSpc>
            </a:pPr>
            <a:r>
              <a:rPr sz="4000" b="1" i="0">
                <a:solidFill>
                  <a:srgbClr val="FFFFFF"/>
                </a:solidFill>
                <a:latin typeface="Calibri"/>
              </a:rPr>
              <a:t>Competitor Analysis</a:t>
            </a:r>
          </a:p>
        </p:txBody>
      </p:sp>
      <p:sp>
        <p:nvSpPr>
          <p:cNvPr id="5" name="TextBox 4"/>
          <p:cNvSpPr txBox="1"/>
          <p:nvPr/>
        </p:nvSpPr>
        <p:spPr>
          <a:xfrm>
            <a:off x="731520" y="3749039"/>
            <a:ext cx="10058400" cy="457200"/>
          </a:xfrm>
          <a:prstGeom prst="rect">
            <a:avLst/>
          </a:prstGeom>
          <a:noFill/>
        </p:spPr>
        <p:txBody>
          <a:bodyPr wrap="square" anchor="t">
            <a:spAutoFit/>
          </a:bodyPr>
          <a:lstStyle/>
          <a:p>
            <a:pPr algn="l">
              <a:lnSpc>
                <a:spcPct val="100000"/>
              </a:lnSpc>
            </a:pPr>
            <a:r>
              <a:rPr sz="1500" b="0" i="0">
                <a:solidFill>
                  <a:srgbClr val="FFFFFF"/>
                </a:solidFill>
                <a:latin typeface="Calibri"/>
              </a:rPr>
              <a:t>10 key competitors — pricing, turnover, project acquisition &amp; marketing playbook</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COMPETITOR ANALYSIS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400" b="1" i="0">
                <a:solidFill>
                  <a:srgbClr val="0F1A3A"/>
                </a:solidFill>
                <a:latin typeface="Calibri"/>
              </a:rPr>
              <a:t>Competitors 1–2 of 10</a:t>
            </a:r>
          </a:p>
        </p:txBody>
      </p:sp>
      <p:sp>
        <p:nvSpPr>
          <p:cNvPr id="4" name="Rounded Rectangle 3"/>
          <p:cNvSpPr/>
          <p:nvPr/>
        </p:nvSpPr>
        <p:spPr>
          <a:xfrm>
            <a:off x="64008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1. Vikram Solar</a:t>
            </a:r>
          </a:p>
        </p:txBody>
      </p:sp>
      <p:sp>
        <p:nvSpPr>
          <p:cNvPr id="7" name="TextBox 6"/>
          <p:cNvSpPr txBox="1"/>
          <p:nvPr/>
        </p:nvSpPr>
        <p:spPr>
          <a:xfrm>
            <a:off x="86868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8" name="TextBox 7"/>
          <p:cNvSpPr txBox="1"/>
          <p:nvPr/>
        </p:nvSpPr>
        <p:spPr>
          <a:xfrm>
            <a:off x="86868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45,000-55,000 per KW for rooftop; Rs 3.5-4.2 crore per MW for utility</a:t>
            </a:r>
          </a:p>
        </p:txBody>
      </p:sp>
      <p:sp>
        <p:nvSpPr>
          <p:cNvPr id="9" name="TextBox 8"/>
          <p:cNvSpPr txBox="1"/>
          <p:nvPr/>
        </p:nvSpPr>
        <p:spPr>
          <a:xfrm>
            <a:off x="86868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10" name="TextBox 9"/>
          <p:cNvSpPr txBox="1"/>
          <p:nvPr/>
        </p:nvSpPr>
        <p:spPr>
          <a:xfrm>
            <a:off x="86868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280-350 crore annually</a:t>
            </a:r>
          </a:p>
        </p:txBody>
      </p:sp>
      <p:sp>
        <p:nvSpPr>
          <p:cNvPr id="11" name="TextBox 10"/>
          <p:cNvSpPr txBox="1"/>
          <p:nvPr/>
        </p:nvSpPr>
        <p:spPr>
          <a:xfrm>
            <a:off x="86868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12" name="TextBox 11"/>
          <p:cNvSpPr txBox="1"/>
          <p:nvPr/>
        </p:nvSpPr>
        <p:spPr>
          <a:xfrm>
            <a:off x="86868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Strong dealer network across Tamil Nadu, government tender participation, direct institutional sales, brand reputation from national presence</a:t>
            </a:r>
          </a:p>
        </p:txBody>
      </p:sp>
      <p:sp>
        <p:nvSpPr>
          <p:cNvPr id="13" name="TextBox 12"/>
          <p:cNvSpPr txBox="1"/>
          <p:nvPr/>
        </p:nvSpPr>
        <p:spPr>
          <a:xfrm>
            <a:off x="86868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14" name="TextBox 13"/>
          <p:cNvSpPr txBox="1"/>
          <p:nvPr/>
        </p:nvSpPr>
        <p:spPr>
          <a:xfrm>
            <a:off x="86868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Digital campaigns, trade shows, channel partner incentives, government liaison, institutional direct marketing, solar melas and exhibitions</a:t>
            </a:r>
          </a:p>
        </p:txBody>
      </p:sp>
      <p:sp>
        <p:nvSpPr>
          <p:cNvPr id="15" name="Rounded Rectangle 14"/>
          <p:cNvSpPr/>
          <p:nvPr/>
        </p:nvSpPr>
        <p:spPr>
          <a:xfrm>
            <a:off x="640080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40080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2940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2. Tata Power Solar (Tamil Nadu operations)</a:t>
            </a:r>
          </a:p>
        </p:txBody>
      </p:sp>
      <p:sp>
        <p:nvSpPr>
          <p:cNvPr id="18" name="TextBox 17"/>
          <p:cNvSpPr txBox="1"/>
          <p:nvPr/>
        </p:nvSpPr>
        <p:spPr>
          <a:xfrm>
            <a:off x="662940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19" name="TextBox 18"/>
          <p:cNvSpPr txBox="1"/>
          <p:nvPr/>
        </p:nvSpPr>
        <p:spPr>
          <a:xfrm>
            <a:off x="662940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48,000-58,000 per KW for rooftop; Rs 3.8-4.5 crore per MW</a:t>
            </a:r>
          </a:p>
        </p:txBody>
      </p:sp>
      <p:sp>
        <p:nvSpPr>
          <p:cNvPr id="20" name="TextBox 19"/>
          <p:cNvSpPr txBox="1"/>
          <p:nvPr/>
        </p:nvSpPr>
        <p:spPr>
          <a:xfrm>
            <a:off x="662940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21" name="TextBox 20"/>
          <p:cNvSpPr txBox="1"/>
          <p:nvPr/>
        </p:nvSpPr>
        <p:spPr>
          <a:xfrm>
            <a:off x="662940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400-500 crore annually (TN region)</a:t>
            </a:r>
          </a:p>
        </p:txBody>
      </p:sp>
      <p:sp>
        <p:nvSpPr>
          <p:cNvPr id="22" name="TextBox 21"/>
          <p:cNvSpPr txBox="1"/>
          <p:nvPr/>
        </p:nvSpPr>
        <p:spPr>
          <a:xfrm>
            <a:off x="662940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23" name="TextBox 22"/>
          <p:cNvSpPr txBox="1"/>
          <p:nvPr/>
        </p:nvSpPr>
        <p:spPr>
          <a:xfrm>
            <a:off x="662940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Tata brand equity, extensive service network, government empanelment, large corporate contracts, residential campaigns</a:t>
            </a:r>
          </a:p>
        </p:txBody>
      </p:sp>
      <p:sp>
        <p:nvSpPr>
          <p:cNvPr id="24" name="TextBox 23"/>
          <p:cNvSpPr txBox="1"/>
          <p:nvPr/>
        </p:nvSpPr>
        <p:spPr>
          <a:xfrm>
            <a:off x="662940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25" name="TextBox 24"/>
          <p:cNvSpPr txBox="1"/>
          <p:nvPr/>
        </p:nvSpPr>
        <p:spPr>
          <a:xfrm>
            <a:off x="662940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Tata ecosystem cross-selling, mass media advertising, digital lead generation, retail showrooms, corporate tie-ups, subsidy scheme partnerships</a:t>
            </a:r>
          </a:p>
        </p:txBody>
      </p:sp>
      <p:sp>
        <p:nvSpPr>
          <p:cNvPr id="26" name="Rectangle 25"/>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Competitors</a:t>
            </a:r>
          </a:p>
        </p:txBody>
      </p:sp>
      <p:pic>
        <p:nvPicPr>
          <p:cNvPr id="28" name="Picture 27"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COMPETITOR ANALYSIS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400" b="1" i="0">
                <a:solidFill>
                  <a:srgbClr val="0F1A3A"/>
                </a:solidFill>
                <a:latin typeface="Calibri"/>
              </a:rPr>
              <a:t>Competitors 3–4 of 10</a:t>
            </a:r>
          </a:p>
        </p:txBody>
      </p:sp>
      <p:sp>
        <p:nvSpPr>
          <p:cNvPr id="4" name="Rounded Rectangle 3"/>
          <p:cNvSpPr/>
          <p:nvPr/>
        </p:nvSpPr>
        <p:spPr>
          <a:xfrm>
            <a:off x="64008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3. Adani Solar (Chennai hub)</a:t>
            </a:r>
          </a:p>
        </p:txBody>
      </p:sp>
      <p:sp>
        <p:nvSpPr>
          <p:cNvPr id="7" name="TextBox 6"/>
          <p:cNvSpPr txBox="1"/>
          <p:nvPr/>
        </p:nvSpPr>
        <p:spPr>
          <a:xfrm>
            <a:off x="86868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8" name="TextBox 7"/>
          <p:cNvSpPr txBox="1"/>
          <p:nvPr/>
        </p:nvSpPr>
        <p:spPr>
          <a:xfrm>
            <a:off x="86868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46,000-56,000 per KW for rooftop; Rs 3.6-4.3 crore per MW</a:t>
            </a:r>
          </a:p>
        </p:txBody>
      </p:sp>
      <p:sp>
        <p:nvSpPr>
          <p:cNvPr id="9" name="TextBox 8"/>
          <p:cNvSpPr txBox="1"/>
          <p:nvPr/>
        </p:nvSpPr>
        <p:spPr>
          <a:xfrm>
            <a:off x="86868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10" name="TextBox 9"/>
          <p:cNvSpPr txBox="1"/>
          <p:nvPr/>
        </p:nvSpPr>
        <p:spPr>
          <a:xfrm>
            <a:off x="86868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320-400 crore annually (South operations)</a:t>
            </a:r>
          </a:p>
        </p:txBody>
      </p:sp>
      <p:sp>
        <p:nvSpPr>
          <p:cNvPr id="11" name="TextBox 10"/>
          <p:cNvSpPr txBox="1"/>
          <p:nvPr/>
        </p:nvSpPr>
        <p:spPr>
          <a:xfrm>
            <a:off x="86868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12" name="TextBox 11"/>
          <p:cNvSpPr txBox="1"/>
          <p:nvPr/>
        </p:nvSpPr>
        <p:spPr>
          <a:xfrm>
            <a:off x="86868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Aggressive pricing, integrated manufacturing advantage, government projects, large industrial clients, BOT models</a:t>
            </a:r>
          </a:p>
        </p:txBody>
      </p:sp>
      <p:sp>
        <p:nvSpPr>
          <p:cNvPr id="13" name="TextBox 12"/>
          <p:cNvSpPr txBox="1"/>
          <p:nvPr/>
        </p:nvSpPr>
        <p:spPr>
          <a:xfrm>
            <a:off x="86868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14" name="TextBox 13"/>
          <p:cNvSpPr txBox="1"/>
          <p:nvPr/>
        </p:nvSpPr>
        <p:spPr>
          <a:xfrm>
            <a:off x="86868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Competitive bidding, direct B2B outreach, government relations, infrastructure project bundling, online lead generation, installer partnerships</a:t>
            </a:r>
          </a:p>
        </p:txBody>
      </p:sp>
      <p:sp>
        <p:nvSpPr>
          <p:cNvPr id="15" name="Rounded Rectangle 14"/>
          <p:cNvSpPr/>
          <p:nvPr/>
        </p:nvSpPr>
        <p:spPr>
          <a:xfrm>
            <a:off x="640080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40080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2940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4. Fourth Partner Energy (Chennai-based)</a:t>
            </a:r>
          </a:p>
        </p:txBody>
      </p:sp>
      <p:sp>
        <p:nvSpPr>
          <p:cNvPr id="18" name="TextBox 17"/>
          <p:cNvSpPr txBox="1"/>
          <p:nvPr/>
        </p:nvSpPr>
        <p:spPr>
          <a:xfrm>
            <a:off x="662940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19" name="TextBox 18"/>
          <p:cNvSpPr txBox="1"/>
          <p:nvPr/>
        </p:nvSpPr>
        <p:spPr>
          <a:xfrm>
            <a:off x="662940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42,000-52,000 per KW; OPEX/CAPEX models; Rs 3.2-4 crore per MW</a:t>
            </a:r>
          </a:p>
        </p:txBody>
      </p:sp>
      <p:sp>
        <p:nvSpPr>
          <p:cNvPr id="20" name="TextBox 19"/>
          <p:cNvSpPr txBox="1"/>
          <p:nvPr/>
        </p:nvSpPr>
        <p:spPr>
          <a:xfrm>
            <a:off x="662940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21" name="TextBox 20"/>
          <p:cNvSpPr txBox="1"/>
          <p:nvPr/>
        </p:nvSpPr>
        <p:spPr>
          <a:xfrm>
            <a:off x="662940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180-240 crore annually</a:t>
            </a:r>
          </a:p>
        </p:txBody>
      </p:sp>
      <p:sp>
        <p:nvSpPr>
          <p:cNvPr id="22" name="TextBox 21"/>
          <p:cNvSpPr txBox="1"/>
          <p:nvPr/>
        </p:nvSpPr>
        <p:spPr>
          <a:xfrm>
            <a:off x="662940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23" name="TextBox 22"/>
          <p:cNvSpPr txBox="1"/>
          <p:nvPr/>
        </p:nvSpPr>
        <p:spPr>
          <a:xfrm>
            <a:off x="662940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Innovative financing (zero-capex model), C&amp;I focus, long-term PPA relationships, rooftop leasing, corporate sustainability partnerships</a:t>
            </a:r>
          </a:p>
        </p:txBody>
      </p:sp>
      <p:sp>
        <p:nvSpPr>
          <p:cNvPr id="24" name="TextBox 23"/>
          <p:cNvSpPr txBox="1"/>
          <p:nvPr/>
        </p:nvSpPr>
        <p:spPr>
          <a:xfrm>
            <a:off x="662940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25" name="TextBox 24"/>
          <p:cNvSpPr txBox="1"/>
          <p:nvPr/>
        </p:nvSpPr>
        <p:spPr>
          <a:xfrm>
            <a:off x="662940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B2B content marketing, CFO/sustainability officer targeting, industry events, case study marketing, LinkedIn campaigns, financial structuring USP</a:t>
            </a:r>
          </a:p>
        </p:txBody>
      </p:sp>
      <p:sp>
        <p:nvSpPr>
          <p:cNvPr id="26" name="Rectangle 25"/>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Competitors</a:t>
            </a:r>
          </a:p>
        </p:txBody>
      </p:sp>
      <p:pic>
        <p:nvPicPr>
          <p:cNvPr id="28" name="Picture 27"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COMPETITOR ANALYSIS</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400" b="1" i="0">
                <a:solidFill>
                  <a:srgbClr val="0F1A3A"/>
                </a:solidFill>
                <a:latin typeface="Calibri"/>
              </a:rPr>
              <a:t>Competitors 5–6 of 10</a:t>
            </a:r>
          </a:p>
        </p:txBody>
      </p:sp>
      <p:sp>
        <p:nvSpPr>
          <p:cNvPr id="4" name="Rounded Rectangle 3"/>
          <p:cNvSpPr/>
          <p:nvPr/>
        </p:nvSpPr>
        <p:spPr>
          <a:xfrm>
            <a:off x="64008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5. Waaree Energies (Tamil Nadu division)</a:t>
            </a:r>
          </a:p>
        </p:txBody>
      </p:sp>
      <p:sp>
        <p:nvSpPr>
          <p:cNvPr id="7" name="TextBox 6"/>
          <p:cNvSpPr txBox="1"/>
          <p:nvPr/>
        </p:nvSpPr>
        <p:spPr>
          <a:xfrm>
            <a:off x="86868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8" name="TextBox 7"/>
          <p:cNvSpPr txBox="1"/>
          <p:nvPr/>
        </p:nvSpPr>
        <p:spPr>
          <a:xfrm>
            <a:off x="86868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44,000-54,000 per KW for rooftop; Rs 3.4-4.1 crore per MW</a:t>
            </a:r>
          </a:p>
        </p:txBody>
      </p:sp>
      <p:sp>
        <p:nvSpPr>
          <p:cNvPr id="9" name="TextBox 8"/>
          <p:cNvSpPr txBox="1"/>
          <p:nvPr/>
        </p:nvSpPr>
        <p:spPr>
          <a:xfrm>
            <a:off x="86868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10" name="TextBox 9"/>
          <p:cNvSpPr txBox="1"/>
          <p:nvPr/>
        </p:nvSpPr>
        <p:spPr>
          <a:xfrm>
            <a:off x="86868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250-320 crore annually (TN &amp; Kerala)</a:t>
            </a:r>
          </a:p>
        </p:txBody>
      </p:sp>
      <p:sp>
        <p:nvSpPr>
          <p:cNvPr id="11" name="TextBox 10"/>
          <p:cNvSpPr txBox="1"/>
          <p:nvPr/>
        </p:nvSpPr>
        <p:spPr>
          <a:xfrm>
            <a:off x="86868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12" name="TextBox 11"/>
          <p:cNvSpPr txBox="1"/>
          <p:nvPr/>
        </p:nvSpPr>
        <p:spPr>
          <a:xfrm>
            <a:off x="86868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Pan-India manufacturing base, dealer network expansion, residential focus, government subsidy scheme partnerships, EMI financing tie-ups</a:t>
            </a:r>
          </a:p>
        </p:txBody>
      </p:sp>
      <p:sp>
        <p:nvSpPr>
          <p:cNvPr id="13" name="TextBox 12"/>
          <p:cNvSpPr txBox="1"/>
          <p:nvPr/>
        </p:nvSpPr>
        <p:spPr>
          <a:xfrm>
            <a:off x="86868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14" name="TextBox 13"/>
          <p:cNvSpPr txBox="1"/>
          <p:nvPr/>
        </p:nvSpPr>
        <p:spPr>
          <a:xfrm>
            <a:off x="86868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Dealer development programs, residential exhibitions, digital advertising, bank partnerships for financing, government scheme awareness campaigns</a:t>
            </a:r>
          </a:p>
        </p:txBody>
      </p:sp>
      <p:sp>
        <p:nvSpPr>
          <p:cNvPr id="15" name="Rounded Rectangle 14"/>
          <p:cNvSpPr/>
          <p:nvPr/>
        </p:nvSpPr>
        <p:spPr>
          <a:xfrm>
            <a:off x="6400800" y="1554480"/>
            <a:ext cx="5486400" cy="475488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400800" y="1554480"/>
            <a:ext cx="5486400" cy="566928"/>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29400" y="1627632"/>
            <a:ext cx="5029200" cy="411480"/>
          </a:xfrm>
          <a:prstGeom prst="rect">
            <a:avLst/>
          </a:prstGeom>
          <a:noFill/>
        </p:spPr>
        <p:txBody>
          <a:bodyPr wrap="square" anchor="t">
            <a:spAutoFit/>
          </a:bodyPr>
          <a:lstStyle/>
          <a:p>
            <a:pPr algn="l">
              <a:lnSpc>
                <a:spcPct val="100000"/>
              </a:lnSpc>
            </a:pPr>
            <a:r>
              <a:rPr sz="1500" b="1" i="0">
                <a:solidFill>
                  <a:srgbClr val="FFFFFF"/>
                </a:solidFill>
                <a:latin typeface="Calibri"/>
              </a:rPr>
              <a:t>6. Emmvee Solar Systems (Coimbatore presence)</a:t>
            </a:r>
          </a:p>
        </p:txBody>
      </p:sp>
      <p:sp>
        <p:nvSpPr>
          <p:cNvPr id="18" name="TextBox 17"/>
          <p:cNvSpPr txBox="1"/>
          <p:nvPr/>
        </p:nvSpPr>
        <p:spPr>
          <a:xfrm>
            <a:off x="6629400" y="228600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PRICING</a:t>
            </a:r>
          </a:p>
        </p:txBody>
      </p:sp>
      <p:sp>
        <p:nvSpPr>
          <p:cNvPr id="19" name="TextBox 18"/>
          <p:cNvSpPr txBox="1"/>
          <p:nvPr/>
        </p:nvSpPr>
        <p:spPr>
          <a:xfrm>
            <a:off x="6629400" y="248716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43,000-53,000 per KW; Rs 3.3-4 crore per MW</a:t>
            </a:r>
          </a:p>
        </p:txBody>
      </p:sp>
      <p:sp>
        <p:nvSpPr>
          <p:cNvPr id="20" name="TextBox 19"/>
          <p:cNvSpPr txBox="1"/>
          <p:nvPr/>
        </p:nvSpPr>
        <p:spPr>
          <a:xfrm>
            <a:off x="6629400" y="329184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TURNOVER</a:t>
            </a:r>
          </a:p>
        </p:txBody>
      </p:sp>
      <p:sp>
        <p:nvSpPr>
          <p:cNvPr id="21" name="TextBox 20"/>
          <p:cNvSpPr txBox="1"/>
          <p:nvPr/>
        </p:nvSpPr>
        <p:spPr>
          <a:xfrm>
            <a:off x="6629400" y="349300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Rs 120-180 crore annually</a:t>
            </a:r>
          </a:p>
        </p:txBody>
      </p:sp>
      <p:sp>
        <p:nvSpPr>
          <p:cNvPr id="22" name="TextBox 21"/>
          <p:cNvSpPr txBox="1"/>
          <p:nvPr/>
        </p:nvSpPr>
        <p:spPr>
          <a:xfrm>
            <a:off x="6629400" y="429768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PROJECTS VIA</a:t>
            </a:r>
          </a:p>
        </p:txBody>
      </p:sp>
      <p:sp>
        <p:nvSpPr>
          <p:cNvPr id="23" name="TextBox 22"/>
          <p:cNvSpPr txBox="1"/>
          <p:nvPr/>
        </p:nvSpPr>
        <p:spPr>
          <a:xfrm>
            <a:off x="6629400" y="449884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South India manufacturing advantage, local presence, institutional focus, agricultural solar pumps, installer network development</a:t>
            </a:r>
          </a:p>
        </p:txBody>
      </p:sp>
      <p:sp>
        <p:nvSpPr>
          <p:cNvPr id="24" name="TextBox 23"/>
          <p:cNvSpPr txBox="1"/>
          <p:nvPr/>
        </p:nvSpPr>
        <p:spPr>
          <a:xfrm>
            <a:off x="6629400" y="5303520"/>
            <a:ext cx="5029200" cy="228600"/>
          </a:xfrm>
          <a:prstGeom prst="rect">
            <a:avLst/>
          </a:prstGeom>
          <a:noFill/>
        </p:spPr>
        <p:txBody>
          <a:bodyPr wrap="square" anchor="t">
            <a:spAutoFit/>
          </a:bodyPr>
          <a:lstStyle/>
          <a:p>
            <a:pPr algn="l">
              <a:lnSpc>
                <a:spcPct val="100000"/>
              </a:lnSpc>
            </a:pPr>
            <a:r>
              <a:rPr sz="900" b="1" i="0">
                <a:solidFill>
                  <a:srgbClr val="F59E0B"/>
                </a:solidFill>
                <a:latin typeface="Calibri"/>
              </a:rPr>
              <a:t>MARKETING</a:t>
            </a:r>
          </a:p>
        </p:txBody>
      </p:sp>
      <p:sp>
        <p:nvSpPr>
          <p:cNvPr id="25" name="TextBox 24"/>
          <p:cNvSpPr txBox="1"/>
          <p:nvPr/>
        </p:nvSpPr>
        <p:spPr>
          <a:xfrm>
            <a:off x="6629400" y="5504688"/>
            <a:ext cx="5029200" cy="685800"/>
          </a:xfrm>
          <a:prstGeom prst="rect">
            <a:avLst/>
          </a:prstGeom>
          <a:noFill/>
        </p:spPr>
        <p:txBody>
          <a:bodyPr wrap="square" anchor="t">
            <a:spAutoFit/>
          </a:bodyPr>
          <a:lstStyle/>
          <a:p>
            <a:pPr algn="l">
              <a:lnSpc>
                <a:spcPct val="105000"/>
              </a:lnSpc>
            </a:pPr>
            <a:r>
              <a:rPr sz="1000" b="0" i="0">
                <a:solidFill>
                  <a:srgbClr val="475569"/>
                </a:solidFill>
                <a:latin typeface="Calibri"/>
              </a:rPr>
              <a:t>Regional trade fairs, agricultural university tie-ups, installer training programs, local print media, rural solar campaigns, subsidy facilitation services</a:t>
            </a:r>
          </a:p>
        </p:txBody>
      </p:sp>
      <p:sp>
        <p:nvSpPr>
          <p:cNvPr id="26" name="Rectangle 25"/>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Competitors</a:t>
            </a:r>
          </a:p>
        </p:txBody>
      </p:sp>
      <p:pic>
        <p:nvPicPr>
          <p:cNvPr id="28" name="Picture 27"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