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media1.mp3" ContentType="audio/mp3"/>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microsoft.com/office/2007/relationships/media" Target="../media/media1.mp3"/><Relationship Id="rId4" Type="http://schemas.openxmlformats.org/officeDocument/2006/relationships/video" Target="../media/media1.mp3"/><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201168"/>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6035040"/>
            <a:ext cx="12191695" cy="822960"/>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alpha-eco-power.png"/>
          <p:cNvPicPr>
            <a:picLocks noChangeAspect="1"/>
          </p:cNvPicPr>
          <p:nvPr/>
        </p:nvPicPr>
        <p:blipFill>
          <a:blip r:embed="rId2"/>
          <a:stretch>
            <a:fillRect/>
          </a:stretch>
        </p:blipFill>
        <p:spPr>
          <a:xfrm>
            <a:off x="731520" y="685800"/>
            <a:ext cx="3456432" cy="1234440"/>
          </a:xfrm>
          <a:prstGeom prst="rect">
            <a:avLst/>
          </a:prstGeom>
        </p:spPr>
      </p:pic>
      <p:sp>
        <p:nvSpPr>
          <p:cNvPr id="5" name="TextBox 4"/>
          <p:cNvSpPr txBox="1"/>
          <p:nvPr/>
        </p:nvSpPr>
        <p:spPr>
          <a:xfrm>
            <a:off x="731520" y="2331720"/>
            <a:ext cx="10789920" cy="1371600"/>
          </a:xfrm>
          <a:prstGeom prst="rect">
            <a:avLst/>
          </a:prstGeom>
          <a:noFill/>
        </p:spPr>
        <p:txBody>
          <a:bodyPr wrap="square" anchor="t">
            <a:spAutoFit/>
          </a:bodyPr>
          <a:lstStyle/>
          <a:p>
            <a:pPr algn="l">
              <a:lnSpc>
                <a:spcPct val="100000"/>
              </a:lnSpc>
            </a:pPr>
            <a:r>
              <a:rPr sz="4000" b="1" i="0">
                <a:solidFill>
                  <a:srgbClr val="0F1A3A"/>
                </a:solidFill>
                <a:latin typeface="Calibri"/>
              </a:rPr>
              <a:t>Project Costing &amp; Pricing Guide</a:t>
            </a:r>
          </a:p>
        </p:txBody>
      </p:sp>
      <p:sp>
        <p:nvSpPr>
          <p:cNvPr id="6" name="TextBox 5"/>
          <p:cNvSpPr txBox="1"/>
          <p:nvPr/>
        </p:nvSpPr>
        <p:spPr>
          <a:xfrm>
            <a:off x="731520" y="3383280"/>
            <a:ext cx="10058400" cy="548640"/>
          </a:xfrm>
          <a:prstGeom prst="rect">
            <a:avLst/>
          </a:prstGeom>
          <a:noFill/>
        </p:spPr>
        <p:txBody>
          <a:bodyPr wrap="square" anchor="t">
            <a:spAutoFit/>
          </a:bodyPr>
          <a:lstStyle/>
          <a:p>
            <a:pPr algn="l">
              <a:lnSpc>
                <a:spcPct val="100000"/>
              </a:lnSpc>
            </a:pPr>
            <a:r>
              <a:rPr sz="1600" b="1" i="0">
                <a:solidFill>
                  <a:srgbClr val="EA580C"/>
                </a:solidFill>
                <a:latin typeface="Calibri"/>
              </a:rPr>
              <a:t>Project-wise costing  ·  Material-wise breakdown  ·  Customer pricing with healthy profit</a:t>
            </a:r>
          </a:p>
        </p:txBody>
      </p:sp>
      <p:sp>
        <p:nvSpPr>
          <p:cNvPr id="7" name="TextBox 6"/>
          <p:cNvSpPr txBox="1"/>
          <p:nvPr/>
        </p:nvSpPr>
        <p:spPr>
          <a:xfrm>
            <a:off x="731520" y="4114800"/>
            <a:ext cx="10058400" cy="457200"/>
          </a:xfrm>
          <a:prstGeom prst="rect">
            <a:avLst/>
          </a:prstGeom>
          <a:noFill/>
        </p:spPr>
        <p:txBody>
          <a:bodyPr wrap="square" anchor="t">
            <a:spAutoFit/>
          </a:bodyPr>
          <a:lstStyle/>
          <a:p>
            <a:pPr algn="l">
              <a:lnSpc>
                <a:spcPct val="100000"/>
              </a:lnSpc>
            </a:pPr>
            <a:r>
              <a:rPr sz="1700" b="1" i="0">
                <a:solidFill>
                  <a:srgbClr val="475569"/>
                </a:solidFill>
                <a:latin typeface="Calibri"/>
              </a:rPr>
              <a:t>Alpha Eco-Power</a:t>
            </a:r>
          </a:p>
        </p:txBody>
      </p:sp>
      <p:sp>
        <p:nvSpPr>
          <p:cNvPr id="8" name="TextBox 7"/>
          <p:cNvSpPr txBox="1"/>
          <p:nvPr/>
        </p:nvSpPr>
        <p:spPr>
          <a:xfrm>
            <a:off x="731520" y="6199632"/>
            <a:ext cx="10972800" cy="365760"/>
          </a:xfrm>
          <a:prstGeom prst="rect">
            <a:avLst/>
          </a:prstGeom>
          <a:noFill/>
        </p:spPr>
        <p:txBody>
          <a:bodyPr wrap="square" anchor="t">
            <a:spAutoFit/>
          </a:bodyPr>
          <a:lstStyle/>
          <a:p>
            <a:pPr algn="l">
              <a:lnSpc>
                <a:spcPct val="100000"/>
              </a:lnSpc>
            </a:pPr>
            <a:r>
              <a:rPr sz="1200" b="0" i="0">
                <a:solidFill>
                  <a:srgbClr val="FFFFFF"/>
                </a:solidFill>
                <a:latin typeface="Calibri"/>
              </a:rPr>
              <a:t>+91 9840790462 | wahab2010og@gmail.com | www.alphaecopower.in</a:t>
            </a:r>
          </a:p>
        </p:txBody>
      </p:sp>
      <p:pic>
        <p:nvPicPr>
          <p:cNvPr id="9" name="music-energetic.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5"/>
          <a:stretch>
            <a:fillRect/>
          </a:stretch>
        </p:blipFill>
        <p:spPr>
          <a:xfrm>
            <a:off x="11780215" y="6446520"/>
            <a:ext cx="274320" cy="274320"/>
          </a:xfrm>
          <a:prstGeom prst="rect">
            <a:avLst/>
          </a:prstGeom>
        </p:spPr>
      </p:pic>
    </p:spTree>
  </p:cSld>
  <p:clrMapOvr>
    <a:masterClrMapping/>
  </p:clrMapOvr>
  <p:timing>
    <p:tnLst>
      <p:par>
        <p:cTn id="1" dur="indefinite" restart="never" nodeType="tmRoot">
          <p:childTnLst>
            <p:audio>
              <p:cMediaNode vol="80000" numSld="999" showWhenStopped="0">
                <p:cTn id="2" fill="hold" display="0">
                  <p:stCondLst>
                    <p:cond delay="0"/>
                  </p:stCondLst>
                </p:cTn>
                <p:tgtEl>
                  <p:spTgt spid="9"/>
                </p:tgtEl>
              </p:cMediaNode>
            </p:audio>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AT A GLANCE</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400" b="1" i="0">
                <a:solidFill>
                  <a:srgbClr val="0F1A3A"/>
                </a:solidFill>
                <a:latin typeface="Calibri"/>
              </a:rPr>
              <a:t>Project-wise Cost, Price &amp; Profit Summary</a:t>
            </a:r>
          </a:p>
        </p:txBody>
      </p:sp>
      <p:graphicFrame>
        <p:nvGraphicFramePr>
          <p:cNvPr id="4" name="Table 3"/>
          <p:cNvGraphicFramePr>
            <a:graphicFrameLocks noGrp="1"/>
          </p:cNvGraphicFramePr>
          <p:nvPr/>
        </p:nvGraphicFramePr>
        <p:xfrm>
          <a:off x="640080" y="1645920"/>
          <a:ext cx="10881359" cy="2743200"/>
        </p:xfrm>
        <a:graphic>
          <a:graphicData uri="http://schemas.openxmlformats.org/drawingml/2006/table">
            <a:tbl>
              <a:tblPr firstRow="1" bandRow="1">
                <a:tableStyleId>{5C22544A-7EE6-4342-B048-85BDC9FD1C3A}</a:tableStyleId>
              </a:tblPr>
              <a:tblGrid>
                <a:gridCol w="3749039"/>
                <a:gridCol w="1828800"/>
                <a:gridCol w="1828800"/>
                <a:gridCol w="1737360"/>
                <a:gridCol w="1737360"/>
              </a:tblGrid>
              <a:tr h="457200">
                <a:tc>
                  <a:txBody>
                    <a:bodyPr wrap="square"/>
                    <a:lstStyle/>
                    <a:p>
                      <a:pPr algn="l"/>
                      <a:r>
                        <a:rPr sz="1200" b="1">
                          <a:solidFill>
                            <a:srgbClr val="FFFFFF"/>
                          </a:solidFill>
                          <a:latin typeface="Calibri"/>
                        </a:rPr>
                        <a:t>Project</a:t>
                      </a:r>
                    </a:p>
                  </a:txBody>
                  <a:tcPr marL="73152" marR="73152" marT="27432" marB="27432" anchor="ctr">
                    <a:solidFill>
                      <a:srgbClr val="1B5E20"/>
                    </a:solidFill>
                  </a:tcPr>
                </a:tc>
                <a:tc>
                  <a:txBody>
                    <a:bodyPr wrap="square"/>
                    <a:lstStyle/>
                    <a:p>
                      <a:pPr algn="l"/>
                      <a:r>
                        <a:rPr sz="1200" b="1">
                          <a:solidFill>
                            <a:srgbClr val="FFFFFF"/>
                          </a:solidFill>
                          <a:latin typeface="Calibri"/>
                        </a:rPr>
                        <a:t>Total Cost</a:t>
                      </a:r>
                    </a:p>
                  </a:txBody>
                  <a:tcPr marL="73152" marR="73152" marT="27432" marB="27432" anchor="ctr">
                    <a:solidFill>
                      <a:srgbClr val="1B5E20"/>
                    </a:solidFill>
                  </a:tcPr>
                </a:tc>
                <a:tc>
                  <a:txBody>
                    <a:bodyPr wrap="square"/>
                    <a:lstStyle/>
                    <a:p>
                      <a:pPr algn="l"/>
                      <a:r>
                        <a:rPr sz="1200" b="1">
                          <a:solidFill>
                            <a:srgbClr val="FFFFFF"/>
                          </a:solidFill>
                          <a:latin typeface="Calibri"/>
                        </a:rPr>
                        <a:t>Customer Price</a:t>
                      </a:r>
                    </a:p>
                  </a:txBody>
                  <a:tcPr marL="73152" marR="73152" marT="27432" marB="27432" anchor="ctr">
                    <a:solidFill>
                      <a:srgbClr val="1B5E20"/>
                    </a:solidFill>
                  </a:tcPr>
                </a:tc>
                <a:tc>
                  <a:txBody>
                    <a:bodyPr wrap="square"/>
                    <a:lstStyle/>
                    <a:p>
                      <a:pPr algn="l"/>
                      <a:r>
                        <a:rPr sz="1200" b="1">
                          <a:solidFill>
                            <a:srgbClr val="FFFFFF"/>
                          </a:solidFill>
                          <a:latin typeface="Calibri"/>
                        </a:rPr>
                        <a:t>Gross Profit</a:t>
                      </a:r>
                    </a:p>
                  </a:txBody>
                  <a:tcPr marL="73152" marR="73152" marT="27432" marB="27432" anchor="ctr">
                    <a:solidFill>
                      <a:srgbClr val="1B5E20"/>
                    </a:solidFill>
                  </a:tcPr>
                </a:tc>
                <a:tc>
                  <a:txBody>
                    <a:bodyPr wrap="square"/>
                    <a:lstStyle/>
                    <a:p>
                      <a:pPr algn="l"/>
                      <a:r>
                        <a:rPr sz="1200" b="1">
                          <a:solidFill>
                            <a:srgbClr val="FFFFFF"/>
                          </a:solidFill>
                          <a:latin typeface="Calibri"/>
                        </a:rPr>
                        <a:t>Margin</a:t>
                      </a:r>
                    </a:p>
                  </a:txBody>
                  <a:tcPr marL="73152" marR="73152" marT="27432" marB="27432" anchor="ctr">
                    <a:solidFill>
                      <a:srgbClr val="1B5E20"/>
                    </a:solidFill>
                  </a:tcPr>
                </a:tc>
              </a:tr>
              <a:tr h="457200">
                <a:tc>
                  <a:txBody>
                    <a:bodyPr wrap="square"/>
                    <a:lstStyle/>
                    <a:p>
                      <a:pPr algn="l"/>
                      <a:r>
                        <a:rPr sz="1100" b="1">
                          <a:solidFill>
                            <a:srgbClr val="0F1A3A"/>
                          </a:solidFill>
                          <a:latin typeface="Calibri"/>
                        </a:rPr>
                        <a:t>1KW Rooftop Solar System</a:t>
                      </a:r>
                    </a:p>
                  </a:txBody>
                  <a:tcPr marL="73152" marR="73152" marT="27432" marB="27432" anchor="ctr">
                    <a:solidFill>
                      <a:srgbClr val="FFFFFF"/>
                    </a:solidFill>
                  </a:tcPr>
                </a:tc>
                <a:tc>
                  <a:txBody>
                    <a:bodyPr wrap="square"/>
                    <a:lstStyle/>
                    <a:p>
                      <a:pPr algn="l"/>
                      <a:r>
                        <a:rPr sz="1100" b="0">
                          <a:solidFill>
                            <a:srgbClr val="475569"/>
                          </a:solidFill>
                          <a:latin typeface="Calibri"/>
                        </a:rPr>
                        <a:t>Rs 40,000</a:t>
                      </a:r>
                    </a:p>
                  </a:txBody>
                  <a:tcPr marL="73152" marR="73152" marT="27432" marB="27432" anchor="ctr">
                    <a:solidFill>
                      <a:srgbClr val="FFFFFF"/>
                    </a:solidFill>
                  </a:tcPr>
                </a:tc>
                <a:tc>
                  <a:txBody>
                    <a:bodyPr wrap="square"/>
                    <a:lstStyle/>
                    <a:p>
                      <a:pPr algn="l"/>
                      <a:r>
                        <a:rPr sz="1100" b="1">
                          <a:solidFill>
                            <a:srgbClr val="0F1A3A"/>
                          </a:solidFill>
                          <a:latin typeface="Calibri"/>
                        </a:rPr>
                        <a:t>Rs 52,000</a:t>
                      </a:r>
                    </a:p>
                  </a:txBody>
                  <a:tcPr marL="73152" marR="73152" marT="27432" marB="27432" anchor="ctr">
                    <a:solidFill>
                      <a:srgbClr val="FFFFFF"/>
                    </a:solidFill>
                  </a:tcPr>
                </a:tc>
                <a:tc>
                  <a:txBody>
                    <a:bodyPr wrap="square"/>
                    <a:lstStyle/>
                    <a:p>
                      <a:pPr algn="l"/>
                      <a:r>
                        <a:rPr sz="1100" b="1">
                          <a:solidFill>
                            <a:srgbClr val="059669"/>
                          </a:solidFill>
                          <a:latin typeface="Calibri"/>
                        </a:rPr>
                        <a:t>Rs 12,000</a:t>
                      </a:r>
                    </a:p>
                  </a:txBody>
                  <a:tcPr marL="73152" marR="73152" marT="27432" marB="27432" anchor="ctr">
                    <a:solidFill>
                      <a:srgbClr val="FFFFFF"/>
                    </a:solidFill>
                  </a:tcPr>
                </a:tc>
                <a:tc>
                  <a:txBody>
                    <a:bodyPr wrap="square"/>
                    <a:lstStyle/>
                    <a:p>
                      <a:pPr algn="l"/>
                      <a:r>
                        <a:rPr sz="1100" b="1">
                          <a:solidFill>
                            <a:srgbClr val="EA580C"/>
                          </a:solidFill>
                          <a:latin typeface="Calibri"/>
                        </a:rPr>
                        <a:t>23.1%</a:t>
                      </a:r>
                    </a:p>
                  </a:txBody>
                  <a:tcPr marL="73152" marR="73152" marT="27432" marB="27432" anchor="ctr">
                    <a:solidFill>
                      <a:srgbClr val="FFFFFF"/>
                    </a:solidFill>
                  </a:tcPr>
                </a:tc>
              </a:tr>
              <a:tr h="457200">
                <a:tc>
                  <a:txBody>
                    <a:bodyPr wrap="square"/>
                    <a:lstStyle/>
                    <a:p>
                      <a:pPr algn="l"/>
                      <a:r>
                        <a:rPr sz="1100" b="1">
                          <a:solidFill>
                            <a:srgbClr val="0F1A3A"/>
                          </a:solidFill>
                          <a:latin typeface="Calibri"/>
                        </a:rPr>
                        <a:t>2KW Rooftop Solar System</a:t>
                      </a:r>
                    </a:p>
                  </a:txBody>
                  <a:tcPr marL="73152" marR="73152" marT="27432" marB="27432" anchor="ctr">
                    <a:solidFill>
                      <a:srgbClr val="F8FAFC"/>
                    </a:solidFill>
                  </a:tcPr>
                </a:tc>
                <a:tc>
                  <a:txBody>
                    <a:bodyPr wrap="square"/>
                    <a:lstStyle/>
                    <a:p>
                      <a:pPr algn="l"/>
                      <a:r>
                        <a:rPr sz="1100" b="0">
                          <a:solidFill>
                            <a:srgbClr val="475569"/>
                          </a:solidFill>
                          <a:latin typeface="Calibri"/>
                        </a:rPr>
                        <a:t>Rs 71,000</a:t>
                      </a:r>
                    </a:p>
                  </a:txBody>
                  <a:tcPr marL="73152" marR="73152" marT="27432" marB="27432" anchor="ctr">
                    <a:solidFill>
                      <a:srgbClr val="F8FAFC"/>
                    </a:solidFill>
                  </a:tcPr>
                </a:tc>
                <a:tc>
                  <a:txBody>
                    <a:bodyPr wrap="square"/>
                    <a:lstStyle/>
                    <a:p>
                      <a:pPr algn="l"/>
                      <a:r>
                        <a:rPr sz="1100" b="1">
                          <a:solidFill>
                            <a:srgbClr val="0F1A3A"/>
                          </a:solidFill>
                          <a:latin typeface="Calibri"/>
                        </a:rPr>
                        <a:t>Rs 92,000</a:t>
                      </a:r>
                    </a:p>
                  </a:txBody>
                  <a:tcPr marL="73152" marR="73152" marT="27432" marB="27432" anchor="ctr">
                    <a:solidFill>
                      <a:srgbClr val="F8FAFC"/>
                    </a:solidFill>
                  </a:tcPr>
                </a:tc>
                <a:tc>
                  <a:txBody>
                    <a:bodyPr wrap="square"/>
                    <a:lstStyle/>
                    <a:p>
                      <a:pPr algn="l"/>
                      <a:r>
                        <a:rPr sz="1100" b="1">
                          <a:solidFill>
                            <a:srgbClr val="059669"/>
                          </a:solidFill>
                          <a:latin typeface="Calibri"/>
                        </a:rPr>
                        <a:t>Rs 21,000</a:t>
                      </a:r>
                    </a:p>
                  </a:txBody>
                  <a:tcPr marL="73152" marR="73152" marT="27432" marB="27432" anchor="ctr">
                    <a:solidFill>
                      <a:srgbClr val="F8FAFC"/>
                    </a:solidFill>
                  </a:tcPr>
                </a:tc>
                <a:tc>
                  <a:txBody>
                    <a:bodyPr wrap="square"/>
                    <a:lstStyle/>
                    <a:p>
                      <a:pPr algn="l"/>
                      <a:r>
                        <a:rPr sz="1100" b="1">
                          <a:solidFill>
                            <a:srgbClr val="EA580C"/>
                          </a:solidFill>
                          <a:latin typeface="Calibri"/>
                        </a:rPr>
                        <a:t>22.8%</a:t>
                      </a:r>
                    </a:p>
                  </a:txBody>
                  <a:tcPr marL="73152" marR="73152" marT="27432" marB="27432" anchor="ctr">
                    <a:solidFill>
                      <a:srgbClr val="F8FAFC"/>
                    </a:solidFill>
                  </a:tcPr>
                </a:tc>
              </a:tr>
              <a:tr h="457200">
                <a:tc>
                  <a:txBody>
                    <a:bodyPr wrap="square"/>
                    <a:lstStyle/>
                    <a:p>
                      <a:pPr algn="l"/>
                      <a:r>
                        <a:rPr sz="1100" b="1">
                          <a:solidFill>
                            <a:srgbClr val="0F1A3A"/>
                          </a:solidFill>
                          <a:latin typeface="Calibri"/>
                        </a:rPr>
                        <a:t>3KW Rooftop Solar System</a:t>
                      </a:r>
                    </a:p>
                  </a:txBody>
                  <a:tcPr marL="73152" marR="73152" marT="27432" marB="27432" anchor="ctr">
                    <a:solidFill>
                      <a:srgbClr val="FFFFFF"/>
                    </a:solidFill>
                  </a:tcPr>
                </a:tc>
                <a:tc>
                  <a:txBody>
                    <a:bodyPr wrap="square"/>
                    <a:lstStyle/>
                    <a:p>
                      <a:pPr algn="l"/>
                      <a:r>
                        <a:rPr sz="1100" b="0">
                          <a:solidFill>
                            <a:srgbClr val="475569"/>
                          </a:solidFill>
                          <a:latin typeface="Calibri"/>
                        </a:rPr>
                        <a:t>Rs 105,000</a:t>
                      </a:r>
                    </a:p>
                  </a:txBody>
                  <a:tcPr marL="73152" marR="73152" marT="27432" marB="27432" anchor="ctr">
                    <a:solidFill>
                      <a:srgbClr val="FFFFFF"/>
                    </a:solidFill>
                  </a:tcPr>
                </a:tc>
                <a:tc>
                  <a:txBody>
                    <a:bodyPr wrap="square"/>
                    <a:lstStyle/>
                    <a:p>
                      <a:pPr algn="l"/>
                      <a:r>
                        <a:rPr sz="1100" b="1">
                          <a:solidFill>
                            <a:srgbClr val="0F1A3A"/>
                          </a:solidFill>
                          <a:latin typeface="Calibri"/>
                        </a:rPr>
                        <a:t>Rs 135,000</a:t>
                      </a:r>
                    </a:p>
                  </a:txBody>
                  <a:tcPr marL="73152" marR="73152" marT="27432" marB="27432" anchor="ctr">
                    <a:solidFill>
                      <a:srgbClr val="FFFFFF"/>
                    </a:solidFill>
                  </a:tcPr>
                </a:tc>
                <a:tc>
                  <a:txBody>
                    <a:bodyPr wrap="square"/>
                    <a:lstStyle/>
                    <a:p>
                      <a:pPr algn="l"/>
                      <a:r>
                        <a:rPr sz="1100" b="1">
                          <a:solidFill>
                            <a:srgbClr val="059669"/>
                          </a:solidFill>
                          <a:latin typeface="Calibri"/>
                        </a:rPr>
                        <a:t>Rs 30,000</a:t>
                      </a:r>
                    </a:p>
                  </a:txBody>
                  <a:tcPr marL="73152" marR="73152" marT="27432" marB="27432" anchor="ctr">
                    <a:solidFill>
                      <a:srgbClr val="FFFFFF"/>
                    </a:solidFill>
                  </a:tcPr>
                </a:tc>
                <a:tc>
                  <a:txBody>
                    <a:bodyPr wrap="square"/>
                    <a:lstStyle/>
                    <a:p>
                      <a:pPr algn="l"/>
                      <a:r>
                        <a:rPr sz="1100" b="1">
                          <a:solidFill>
                            <a:srgbClr val="EA580C"/>
                          </a:solidFill>
                          <a:latin typeface="Calibri"/>
                        </a:rPr>
                        <a:t>22.2%</a:t>
                      </a:r>
                    </a:p>
                  </a:txBody>
                  <a:tcPr marL="73152" marR="73152" marT="27432" marB="27432" anchor="ctr">
                    <a:solidFill>
                      <a:srgbClr val="FFFFFF"/>
                    </a:solidFill>
                  </a:tcPr>
                </a:tc>
              </a:tr>
              <a:tr h="457200">
                <a:tc>
                  <a:txBody>
                    <a:bodyPr wrap="square"/>
                    <a:lstStyle/>
                    <a:p>
                      <a:pPr algn="l"/>
                      <a:r>
                        <a:rPr sz="1100" b="1">
                          <a:solidFill>
                            <a:srgbClr val="0F1A3A"/>
                          </a:solidFill>
                          <a:latin typeface="Calibri"/>
                        </a:rPr>
                        <a:t>5KW Rooftop Solar System</a:t>
                      </a:r>
                    </a:p>
                  </a:txBody>
                  <a:tcPr marL="73152" marR="73152" marT="27432" marB="27432" anchor="ctr">
                    <a:solidFill>
                      <a:srgbClr val="F8FAFC"/>
                    </a:solidFill>
                  </a:tcPr>
                </a:tc>
                <a:tc>
                  <a:txBody>
                    <a:bodyPr wrap="square"/>
                    <a:lstStyle/>
                    <a:p>
                      <a:pPr algn="l"/>
                      <a:r>
                        <a:rPr sz="1100" b="0">
                          <a:solidFill>
                            <a:srgbClr val="475569"/>
                          </a:solidFill>
                          <a:latin typeface="Calibri"/>
                        </a:rPr>
                        <a:t>Rs 165,000</a:t>
                      </a:r>
                    </a:p>
                  </a:txBody>
                  <a:tcPr marL="73152" marR="73152" marT="27432" marB="27432" anchor="ctr">
                    <a:solidFill>
                      <a:srgbClr val="F8FAFC"/>
                    </a:solidFill>
                  </a:tcPr>
                </a:tc>
                <a:tc>
                  <a:txBody>
                    <a:bodyPr wrap="square"/>
                    <a:lstStyle/>
                    <a:p>
                      <a:pPr algn="l"/>
                      <a:r>
                        <a:rPr sz="1100" b="1">
                          <a:solidFill>
                            <a:srgbClr val="0F1A3A"/>
                          </a:solidFill>
                          <a:latin typeface="Calibri"/>
                        </a:rPr>
                        <a:t>Rs 210,000</a:t>
                      </a:r>
                    </a:p>
                  </a:txBody>
                  <a:tcPr marL="73152" marR="73152" marT="27432" marB="27432" anchor="ctr">
                    <a:solidFill>
                      <a:srgbClr val="F8FAFC"/>
                    </a:solidFill>
                  </a:tcPr>
                </a:tc>
                <a:tc>
                  <a:txBody>
                    <a:bodyPr wrap="square"/>
                    <a:lstStyle/>
                    <a:p>
                      <a:pPr algn="l"/>
                      <a:r>
                        <a:rPr sz="1100" b="1">
                          <a:solidFill>
                            <a:srgbClr val="059669"/>
                          </a:solidFill>
                          <a:latin typeface="Calibri"/>
                        </a:rPr>
                        <a:t>Rs 45,000</a:t>
                      </a:r>
                    </a:p>
                  </a:txBody>
                  <a:tcPr marL="73152" marR="73152" marT="27432" marB="27432" anchor="ctr">
                    <a:solidFill>
                      <a:srgbClr val="F8FAFC"/>
                    </a:solidFill>
                  </a:tcPr>
                </a:tc>
                <a:tc>
                  <a:txBody>
                    <a:bodyPr wrap="square"/>
                    <a:lstStyle/>
                    <a:p>
                      <a:pPr algn="l"/>
                      <a:r>
                        <a:rPr sz="1100" b="1">
                          <a:solidFill>
                            <a:srgbClr val="EA580C"/>
                          </a:solidFill>
                          <a:latin typeface="Calibri"/>
                        </a:rPr>
                        <a:t>21.4%</a:t>
                      </a:r>
                    </a:p>
                  </a:txBody>
                  <a:tcPr marL="73152" marR="73152" marT="27432" marB="27432" anchor="ctr">
                    <a:solidFill>
                      <a:srgbClr val="F8FAFC"/>
                    </a:solidFill>
                  </a:tcPr>
                </a:tc>
              </a:tr>
              <a:tr h="457200">
                <a:tc>
                  <a:txBody>
                    <a:bodyPr wrap="square"/>
                    <a:lstStyle/>
                    <a:p>
                      <a:pPr algn="l"/>
                      <a:r>
                        <a:rPr sz="1100" b="1">
                          <a:solidFill>
                            <a:srgbClr val="0F1A3A"/>
                          </a:solidFill>
                          <a:latin typeface="Calibri"/>
                        </a:rPr>
                        <a:t>10KW Rooftop Solar System</a:t>
                      </a:r>
                    </a:p>
                  </a:txBody>
                  <a:tcPr marL="73152" marR="73152" marT="27432" marB="27432" anchor="ctr">
                    <a:solidFill>
                      <a:srgbClr val="FFFFFF"/>
                    </a:solidFill>
                  </a:tcPr>
                </a:tc>
                <a:tc>
                  <a:txBody>
                    <a:bodyPr wrap="square"/>
                    <a:lstStyle/>
                    <a:p>
                      <a:pPr algn="l"/>
                      <a:r>
                        <a:rPr sz="1100" b="0">
                          <a:solidFill>
                            <a:srgbClr val="475569"/>
                          </a:solidFill>
                          <a:latin typeface="Calibri"/>
                        </a:rPr>
                        <a:t>Rs 3,04,000</a:t>
                      </a:r>
                    </a:p>
                  </a:txBody>
                  <a:tcPr marL="73152" marR="73152" marT="27432" marB="27432" anchor="ctr">
                    <a:solidFill>
                      <a:srgbClr val="FFFFFF"/>
                    </a:solidFill>
                  </a:tcPr>
                </a:tc>
                <a:tc>
                  <a:txBody>
                    <a:bodyPr wrap="square"/>
                    <a:lstStyle/>
                    <a:p>
                      <a:pPr algn="l"/>
                      <a:r>
                        <a:rPr sz="1100" b="1">
                          <a:solidFill>
                            <a:srgbClr val="0F1A3A"/>
                          </a:solidFill>
                          <a:latin typeface="Calibri"/>
                        </a:rPr>
                        <a:t>Rs 3,85,000</a:t>
                      </a:r>
                    </a:p>
                  </a:txBody>
                  <a:tcPr marL="73152" marR="73152" marT="27432" marB="27432" anchor="ctr">
                    <a:solidFill>
                      <a:srgbClr val="FFFFFF"/>
                    </a:solidFill>
                  </a:tcPr>
                </a:tc>
                <a:tc>
                  <a:txBody>
                    <a:bodyPr wrap="square"/>
                    <a:lstStyle/>
                    <a:p>
                      <a:pPr algn="l"/>
                      <a:r>
                        <a:rPr sz="1100" b="1">
                          <a:solidFill>
                            <a:srgbClr val="059669"/>
                          </a:solidFill>
                          <a:latin typeface="Calibri"/>
                        </a:rPr>
                        <a:t>Rs 81,000</a:t>
                      </a:r>
                    </a:p>
                  </a:txBody>
                  <a:tcPr marL="73152" marR="73152" marT="27432" marB="27432" anchor="ctr">
                    <a:solidFill>
                      <a:srgbClr val="FFFFFF"/>
                    </a:solidFill>
                  </a:tcPr>
                </a:tc>
                <a:tc>
                  <a:txBody>
                    <a:bodyPr wrap="square"/>
                    <a:lstStyle/>
                    <a:p>
                      <a:pPr algn="l"/>
                      <a:r>
                        <a:rPr sz="1100" b="1">
                          <a:solidFill>
                            <a:srgbClr val="EA580C"/>
                          </a:solidFill>
                          <a:latin typeface="Calibri"/>
                        </a:rPr>
                        <a:t>21.0%</a:t>
                      </a:r>
                    </a:p>
                  </a:txBody>
                  <a:tcPr marL="73152" marR="73152" marT="27432" marB="27432" anchor="ctr">
                    <a:solidFill>
                      <a:srgbClr val="FFFFFF"/>
                    </a:solidFill>
                  </a:tcPr>
                </a:tc>
              </a:tr>
            </a:tbl>
          </a:graphicData>
        </a:graphic>
      </p:graphicFrame>
      <p:sp>
        <p:nvSpPr>
          <p:cNvPr id="5" name="Rectangle 4"/>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Summary</a:t>
            </a:r>
          </a:p>
        </p:txBody>
      </p:sp>
      <p:pic>
        <p:nvPicPr>
          <p:cNvPr id="7" name="Picture 6"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PROJECT 1 OF 5</a:t>
            </a:r>
          </a:p>
        </p:txBody>
      </p:sp>
      <p:sp>
        <p:nvSpPr>
          <p:cNvPr id="3" name="TextBox 2"/>
          <p:cNvSpPr txBox="1"/>
          <p:nvPr/>
        </p:nvSpPr>
        <p:spPr>
          <a:xfrm>
            <a:off x="640080" y="749808"/>
            <a:ext cx="7315200" cy="731520"/>
          </a:xfrm>
          <a:prstGeom prst="rect">
            <a:avLst/>
          </a:prstGeom>
          <a:noFill/>
        </p:spPr>
        <p:txBody>
          <a:bodyPr wrap="square" anchor="t">
            <a:spAutoFit/>
          </a:bodyPr>
          <a:lstStyle/>
          <a:p>
            <a:pPr algn="l">
              <a:lnSpc>
                <a:spcPct val="100000"/>
              </a:lnSpc>
            </a:pPr>
            <a:r>
              <a:rPr sz="2400" b="1" i="0">
                <a:solidFill>
                  <a:srgbClr val="0F1A3A"/>
                </a:solidFill>
                <a:latin typeface="Calibri"/>
              </a:rPr>
              <a:t>1KW Rooftop Solar System</a:t>
            </a:r>
          </a:p>
        </p:txBody>
      </p:sp>
      <p:sp>
        <p:nvSpPr>
          <p:cNvPr id="4" name="TextBox 3"/>
          <p:cNvSpPr txBox="1"/>
          <p:nvPr/>
        </p:nvSpPr>
        <p:spPr>
          <a:xfrm>
            <a:off x="640080" y="1298448"/>
            <a:ext cx="6858000" cy="320040"/>
          </a:xfrm>
          <a:prstGeom prst="rect">
            <a:avLst/>
          </a:prstGeom>
          <a:noFill/>
        </p:spPr>
        <p:txBody>
          <a:bodyPr wrap="square" anchor="t">
            <a:spAutoFit/>
          </a:bodyPr>
          <a:lstStyle/>
          <a:p>
            <a:pPr algn="l">
              <a:lnSpc>
                <a:spcPct val="100000"/>
              </a:lnSpc>
            </a:pPr>
            <a:r>
              <a:rPr sz="1150" b="1" i="0">
                <a:solidFill>
                  <a:srgbClr val="1B5E20"/>
                </a:solidFill>
                <a:latin typeface="Calibri"/>
              </a:rPr>
              <a:t>Target customer: Small homes, 1-2 BHK flats, monthly bill Rs 800-1,200</a:t>
            </a:r>
          </a:p>
        </p:txBody>
      </p:sp>
      <p:graphicFrame>
        <p:nvGraphicFramePr>
          <p:cNvPr id="5" name="Table 4"/>
          <p:cNvGraphicFramePr>
            <a:graphicFrameLocks noGrp="1"/>
          </p:cNvGraphicFramePr>
          <p:nvPr/>
        </p:nvGraphicFramePr>
        <p:xfrm>
          <a:off x="640080" y="1737360"/>
          <a:ext cx="6858000" cy="3291839"/>
        </p:xfrm>
        <a:graphic>
          <a:graphicData uri="http://schemas.openxmlformats.org/drawingml/2006/table">
            <a:tbl>
              <a:tblPr firstRow="1" bandRow="1">
                <a:tableStyleId>{5C22544A-7EE6-4342-B048-85BDC9FD1C3A}</a:tableStyleId>
              </a:tblPr>
              <a:tblGrid>
                <a:gridCol w="2834640"/>
                <a:gridCol w="2468880"/>
                <a:gridCol w="1554480"/>
              </a:tblGrid>
              <a:tr h="329183">
                <a:tc>
                  <a:txBody>
                    <a:bodyPr wrap="square"/>
                    <a:lstStyle/>
                    <a:p>
                      <a:pPr algn="l"/>
                      <a:r>
                        <a:rPr sz="1050" b="1">
                          <a:solidFill>
                            <a:srgbClr val="FFFFFF"/>
                          </a:solidFill>
                          <a:latin typeface="Calibri"/>
                        </a:rPr>
                        <a:t>Material / Item</a:t>
                      </a:r>
                    </a:p>
                  </a:txBody>
                  <a:tcPr marL="73152" marR="73152" marT="27432" marB="27432" anchor="ctr">
                    <a:solidFill>
                      <a:srgbClr val="0F1A3A"/>
                    </a:solidFill>
                  </a:tcPr>
                </a:tc>
                <a:tc>
                  <a:txBody>
                    <a:bodyPr wrap="square"/>
                    <a:lstStyle/>
                    <a:p>
                      <a:pPr algn="l"/>
                      <a:r>
                        <a:rPr sz="1050" b="1">
                          <a:solidFill>
                            <a:srgbClr val="FFFFFF"/>
                          </a:solidFill>
                          <a:latin typeface="Calibri"/>
                        </a:rPr>
                        <a:t>Specification</a:t>
                      </a:r>
                    </a:p>
                  </a:txBody>
                  <a:tcPr marL="73152" marR="73152" marT="27432" marB="27432" anchor="ctr">
                    <a:solidFill>
                      <a:srgbClr val="0F1A3A"/>
                    </a:solidFill>
                  </a:tcPr>
                </a:tc>
                <a:tc>
                  <a:txBody>
                    <a:bodyPr wrap="square"/>
                    <a:lstStyle/>
                    <a:p>
                      <a:pPr algn="l"/>
                      <a:r>
                        <a:rPr sz="1050" b="1">
                          <a:solidFill>
                            <a:srgbClr val="FFFFFF"/>
                          </a:solidFill>
                          <a:latin typeface="Calibri"/>
                        </a:rPr>
                        <a:t>Cost</a:t>
                      </a:r>
                    </a:p>
                  </a:txBody>
                  <a:tcPr marL="73152" marR="73152" marT="27432" marB="27432" anchor="ctr">
                    <a:solidFill>
                      <a:srgbClr val="0F1A3A"/>
                    </a:solidFill>
                  </a:tcPr>
                </a:tc>
              </a:tr>
              <a:tr h="329183">
                <a:tc>
                  <a:txBody>
                    <a:bodyPr wrap="square"/>
                    <a:lstStyle/>
                    <a:p>
                      <a:pPr algn="l"/>
                      <a:r>
                        <a:rPr sz="950" b="1">
                          <a:solidFill>
                            <a:srgbClr val="0F1A3A"/>
                          </a:solidFill>
                          <a:latin typeface="Calibri"/>
                        </a:rPr>
                        <a:t>Mono PERC solar panels (335W x 3)</a:t>
                      </a:r>
                    </a:p>
                  </a:txBody>
                  <a:tcPr marL="73152" marR="73152" marT="27432" marB="27432" anchor="ctr">
                    <a:solidFill>
                      <a:srgbClr val="FFFFFF"/>
                    </a:solidFill>
                  </a:tcPr>
                </a:tc>
                <a:tc>
                  <a:txBody>
                    <a:bodyPr wrap="square"/>
                    <a:lstStyle/>
                    <a:p>
                      <a:pPr algn="l"/>
                      <a:r>
                        <a:rPr sz="950" b="0">
                          <a:solidFill>
                            <a:srgbClr val="475569"/>
                          </a:solidFill>
                          <a:latin typeface="Calibri"/>
                        </a:rPr>
                        <a:t>Tier-1, 25-year warranty</a:t>
                      </a:r>
                    </a:p>
                  </a:txBody>
                  <a:tcPr marL="73152" marR="73152" marT="27432" marB="27432" anchor="ctr">
                    <a:solidFill>
                      <a:srgbClr val="FFFFFF"/>
                    </a:solidFill>
                  </a:tcPr>
                </a:tc>
                <a:tc>
                  <a:txBody>
                    <a:bodyPr wrap="square"/>
                    <a:lstStyle/>
                    <a:p>
                      <a:pPr algn="l"/>
                      <a:r>
                        <a:rPr sz="950" b="0">
                          <a:solidFill>
                            <a:srgbClr val="475569"/>
                          </a:solidFill>
                          <a:latin typeface="Calibri"/>
                        </a:rPr>
                        <a:t>Rs 13,500</a:t>
                      </a:r>
                    </a:p>
                  </a:txBody>
                  <a:tcPr marL="73152" marR="73152" marT="27432" marB="27432" anchor="ctr">
                    <a:solidFill>
                      <a:srgbClr val="FFFFFF"/>
                    </a:solidFill>
                  </a:tcPr>
                </a:tc>
              </a:tr>
              <a:tr h="329183">
                <a:tc>
                  <a:txBody>
                    <a:bodyPr wrap="square"/>
                    <a:lstStyle/>
                    <a:p>
                      <a:pPr algn="l"/>
                      <a:r>
                        <a:rPr sz="950" b="1">
                          <a:solidFill>
                            <a:srgbClr val="0F1A3A"/>
                          </a:solidFill>
                          <a:latin typeface="Calibri"/>
                        </a:rPr>
                        <a:t>On-grid solar inverter (1.1KW)</a:t>
                      </a:r>
                    </a:p>
                  </a:txBody>
                  <a:tcPr marL="73152" marR="73152" marT="27432" marB="27432" anchor="ctr">
                    <a:solidFill>
                      <a:srgbClr val="F8FAFC"/>
                    </a:solidFill>
                  </a:tcPr>
                </a:tc>
                <a:tc>
                  <a:txBody>
                    <a:bodyPr wrap="square"/>
                    <a:lstStyle/>
                    <a:p>
                      <a:pPr algn="l"/>
                      <a:r>
                        <a:rPr sz="950" b="0">
                          <a:solidFill>
                            <a:srgbClr val="475569"/>
                          </a:solidFill>
                          <a:latin typeface="Calibri"/>
                        </a:rPr>
                        <a:t>5-year warranty, MNRE approved</a:t>
                      </a:r>
                    </a:p>
                  </a:txBody>
                  <a:tcPr marL="73152" marR="73152" marT="27432" marB="27432" anchor="ctr">
                    <a:solidFill>
                      <a:srgbClr val="F8FAFC"/>
                    </a:solidFill>
                  </a:tcPr>
                </a:tc>
                <a:tc>
                  <a:txBody>
                    <a:bodyPr wrap="square"/>
                    <a:lstStyle/>
                    <a:p>
                      <a:pPr algn="l"/>
                      <a:r>
                        <a:rPr sz="950" b="0">
                          <a:solidFill>
                            <a:srgbClr val="475569"/>
                          </a:solidFill>
                          <a:latin typeface="Calibri"/>
                        </a:rPr>
                        <a:t>Rs 6,800</a:t>
                      </a:r>
                    </a:p>
                  </a:txBody>
                  <a:tcPr marL="73152" marR="73152" marT="27432" marB="27432" anchor="ctr">
                    <a:solidFill>
                      <a:srgbClr val="F8FAFC"/>
                    </a:solidFill>
                  </a:tcPr>
                </a:tc>
              </a:tr>
              <a:tr h="329183">
                <a:tc>
                  <a:txBody>
                    <a:bodyPr wrap="square"/>
                    <a:lstStyle/>
                    <a:p>
                      <a:pPr algn="l"/>
                      <a:r>
                        <a:rPr sz="950" b="1">
                          <a:solidFill>
                            <a:srgbClr val="0F1A3A"/>
                          </a:solidFill>
                          <a:latin typeface="Calibri"/>
                        </a:rPr>
                        <a:t>Module mounting structure (GI)</a:t>
                      </a:r>
                    </a:p>
                  </a:txBody>
                  <a:tcPr marL="73152" marR="73152" marT="27432" marB="27432" anchor="ctr">
                    <a:solidFill>
                      <a:srgbClr val="FFFFFF"/>
                    </a:solidFill>
                  </a:tcPr>
                </a:tc>
                <a:tc>
                  <a:txBody>
                    <a:bodyPr wrap="square"/>
                    <a:lstStyle/>
                    <a:p>
                      <a:pPr algn="l"/>
                      <a:r>
                        <a:rPr sz="950" b="0">
                          <a:solidFill>
                            <a:srgbClr val="475569"/>
                          </a:solidFill>
                          <a:latin typeface="Calibri"/>
                        </a:rPr>
                        <a:t>Hot-dip galvanised, wind-load tested</a:t>
                      </a:r>
                    </a:p>
                  </a:txBody>
                  <a:tcPr marL="73152" marR="73152" marT="27432" marB="27432" anchor="ctr">
                    <a:solidFill>
                      <a:srgbClr val="FFFFFF"/>
                    </a:solidFill>
                  </a:tcPr>
                </a:tc>
                <a:tc>
                  <a:txBody>
                    <a:bodyPr wrap="square"/>
                    <a:lstStyle/>
                    <a:p>
                      <a:pPr algn="l"/>
                      <a:r>
                        <a:rPr sz="950" b="0">
                          <a:solidFill>
                            <a:srgbClr val="475569"/>
                          </a:solidFill>
                          <a:latin typeface="Calibri"/>
                        </a:rPr>
                        <a:t>Rs 3,200</a:t>
                      </a:r>
                    </a:p>
                  </a:txBody>
                  <a:tcPr marL="73152" marR="73152" marT="27432" marB="27432" anchor="ctr">
                    <a:solidFill>
                      <a:srgbClr val="FFFFFF"/>
                    </a:solidFill>
                  </a:tcPr>
                </a:tc>
              </a:tr>
              <a:tr h="329183">
                <a:tc>
                  <a:txBody>
                    <a:bodyPr wrap="square"/>
                    <a:lstStyle/>
                    <a:p>
                      <a:pPr algn="l"/>
                      <a:r>
                        <a:rPr sz="950" b="1">
                          <a:solidFill>
                            <a:srgbClr val="0F1A3A"/>
                          </a:solidFill>
                          <a:latin typeface="Calibri"/>
                        </a:rPr>
                        <a:t>DC cables &amp; connectors (MC4)</a:t>
                      </a:r>
                    </a:p>
                  </a:txBody>
                  <a:tcPr marL="73152" marR="73152" marT="27432" marB="27432" anchor="ctr">
                    <a:solidFill>
                      <a:srgbClr val="F8FAFC"/>
                    </a:solidFill>
                  </a:tcPr>
                </a:tc>
                <a:tc>
                  <a:txBody>
                    <a:bodyPr wrap="square"/>
                    <a:lstStyle/>
                    <a:p>
                      <a:pPr algn="l"/>
                      <a:r>
                        <a:rPr sz="950" b="0">
                          <a:solidFill>
                            <a:srgbClr val="475569"/>
                          </a:solidFill>
                          <a:latin typeface="Calibri"/>
                        </a:rPr>
                        <a:t>4mm² XLPE, UV resistant</a:t>
                      </a:r>
                    </a:p>
                  </a:txBody>
                  <a:tcPr marL="73152" marR="73152" marT="27432" marB="27432" anchor="ctr">
                    <a:solidFill>
                      <a:srgbClr val="F8FAFC"/>
                    </a:solidFill>
                  </a:tcPr>
                </a:tc>
                <a:tc>
                  <a:txBody>
                    <a:bodyPr wrap="square"/>
                    <a:lstStyle/>
                    <a:p>
                      <a:pPr algn="l"/>
                      <a:r>
                        <a:rPr sz="950" b="0">
                          <a:solidFill>
                            <a:srgbClr val="475569"/>
                          </a:solidFill>
                          <a:latin typeface="Calibri"/>
                        </a:rPr>
                        <a:t>Rs 1,400</a:t>
                      </a:r>
                    </a:p>
                  </a:txBody>
                  <a:tcPr marL="73152" marR="73152" marT="27432" marB="27432" anchor="ctr">
                    <a:solidFill>
                      <a:srgbClr val="F8FAFC"/>
                    </a:solidFill>
                  </a:tcPr>
                </a:tc>
              </a:tr>
              <a:tr h="329183">
                <a:tc>
                  <a:txBody>
                    <a:bodyPr wrap="square"/>
                    <a:lstStyle/>
                    <a:p>
                      <a:pPr algn="l"/>
                      <a:r>
                        <a:rPr sz="950" b="1">
                          <a:solidFill>
                            <a:srgbClr val="0F1A3A"/>
                          </a:solidFill>
                          <a:latin typeface="Calibri"/>
                        </a:rPr>
                        <a:t>AC cables &amp; earthing materials</a:t>
                      </a:r>
                    </a:p>
                  </a:txBody>
                  <a:tcPr marL="73152" marR="73152" marT="27432" marB="27432" anchor="ctr">
                    <a:solidFill>
                      <a:srgbClr val="FFFFFF"/>
                    </a:solidFill>
                  </a:tcPr>
                </a:tc>
                <a:tc>
                  <a:txBody>
                    <a:bodyPr wrap="square"/>
                    <a:lstStyle/>
                    <a:p>
                      <a:pPr algn="l"/>
                      <a:r>
                        <a:rPr sz="950" b="0">
                          <a:solidFill>
                            <a:srgbClr val="475569"/>
                          </a:solidFill>
                          <a:latin typeface="Calibri"/>
                        </a:rPr>
                        <a:t>6mm² FR-LSH, copper earth strip</a:t>
                      </a:r>
                    </a:p>
                  </a:txBody>
                  <a:tcPr marL="73152" marR="73152" marT="27432" marB="27432" anchor="ctr">
                    <a:solidFill>
                      <a:srgbClr val="FFFFFF"/>
                    </a:solidFill>
                  </a:tcPr>
                </a:tc>
                <a:tc>
                  <a:txBody>
                    <a:bodyPr wrap="square"/>
                    <a:lstStyle/>
                    <a:p>
                      <a:pPr algn="l"/>
                      <a:r>
                        <a:rPr sz="950" b="0">
                          <a:solidFill>
                            <a:srgbClr val="475569"/>
                          </a:solidFill>
                          <a:latin typeface="Calibri"/>
                        </a:rPr>
                        <a:t>Rs 1,200</a:t>
                      </a:r>
                    </a:p>
                  </a:txBody>
                  <a:tcPr marL="73152" marR="73152" marT="27432" marB="27432" anchor="ctr">
                    <a:solidFill>
                      <a:srgbClr val="FFFFFF"/>
                    </a:solidFill>
                  </a:tcPr>
                </a:tc>
              </a:tr>
              <a:tr h="329183">
                <a:tc>
                  <a:txBody>
                    <a:bodyPr wrap="square"/>
                    <a:lstStyle/>
                    <a:p>
                      <a:pPr algn="l"/>
                      <a:r>
                        <a:rPr sz="950" b="1">
                          <a:solidFill>
                            <a:srgbClr val="0F1A3A"/>
                          </a:solidFill>
                          <a:latin typeface="Calibri"/>
                        </a:rPr>
                        <a:t>Lightning arrestor &amp; surge protection</a:t>
                      </a:r>
                    </a:p>
                  </a:txBody>
                  <a:tcPr marL="73152" marR="73152" marT="27432" marB="27432" anchor="ctr">
                    <a:solidFill>
                      <a:srgbClr val="F8FAFC"/>
                    </a:solidFill>
                  </a:tcPr>
                </a:tc>
                <a:tc>
                  <a:txBody>
                    <a:bodyPr wrap="square"/>
                    <a:lstStyle/>
                    <a:p>
                      <a:pPr algn="l"/>
                      <a:r>
                        <a:rPr sz="950" b="0">
                          <a:solidFill>
                            <a:srgbClr val="475569"/>
                          </a:solidFill>
                          <a:latin typeface="Calibri"/>
                        </a:rPr>
                        <a:t>SPD Type-2, 20KA</a:t>
                      </a:r>
                    </a:p>
                  </a:txBody>
                  <a:tcPr marL="73152" marR="73152" marT="27432" marB="27432" anchor="ctr">
                    <a:solidFill>
                      <a:srgbClr val="F8FAFC"/>
                    </a:solidFill>
                  </a:tcPr>
                </a:tc>
                <a:tc>
                  <a:txBody>
                    <a:bodyPr wrap="square"/>
                    <a:lstStyle/>
                    <a:p>
                      <a:pPr algn="l"/>
                      <a:r>
                        <a:rPr sz="950" b="0">
                          <a:solidFill>
                            <a:srgbClr val="475569"/>
                          </a:solidFill>
                          <a:latin typeface="Calibri"/>
                        </a:rPr>
                        <a:t>Rs 2,100</a:t>
                      </a:r>
                    </a:p>
                  </a:txBody>
                  <a:tcPr marL="73152" marR="73152" marT="27432" marB="27432" anchor="ctr">
                    <a:solidFill>
                      <a:srgbClr val="F8FAFC"/>
                    </a:solidFill>
                  </a:tcPr>
                </a:tc>
              </a:tr>
              <a:tr h="329183">
                <a:tc>
                  <a:txBody>
                    <a:bodyPr wrap="square"/>
                    <a:lstStyle/>
                    <a:p>
                      <a:pPr algn="l"/>
                      <a:r>
                        <a:rPr sz="950" b="1">
                          <a:solidFill>
                            <a:srgbClr val="0F1A3A"/>
                          </a:solidFill>
                          <a:latin typeface="Calibri"/>
                        </a:rPr>
                        <a:t>Junction box, MCB, changeover switch</a:t>
                      </a:r>
                    </a:p>
                  </a:txBody>
                  <a:tcPr marL="73152" marR="73152" marT="27432" marB="27432" anchor="ctr">
                    <a:solidFill>
                      <a:srgbClr val="FFFFFF"/>
                    </a:solidFill>
                  </a:tcPr>
                </a:tc>
                <a:tc>
                  <a:txBody>
                    <a:bodyPr wrap="square"/>
                    <a:lstStyle/>
                    <a:p>
                      <a:pPr algn="l"/>
                      <a:r>
                        <a:rPr sz="950" b="0">
                          <a:solidFill>
                            <a:srgbClr val="475569"/>
                          </a:solidFill>
                          <a:latin typeface="Calibri"/>
                        </a:rPr>
                        <a:t>Weather-proof, 32A MCB</a:t>
                      </a:r>
                    </a:p>
                  </a:txBody>
                  <a:tcPr marL="73152" marR="73152" marT="27432" marB="27432" anchor="ctr">
                    <a:solidFill>
                      <a:srgbClr val="FFFFFF"/>
                    </a:solidFill>
                  </a:tcPr>
                </a:tc>
                <a:tc>
                  <a:txBody>
                    <a:bodyPr wrap="square"/>
                    <a:lstStyle/>
                    <a:p>
                      <a:pPr algn="l"/>
                      <a:r>
                        <a:rPr sz="950" b="0">
                          <a:solidFill>
                            <a:srgbClr val="475569"/>
                          </a:solidFill>
                          <a:latin typeface="Calibri"/>
                        </a:rPr>
                        <a:t>Rs 1,800</a:t>
                      </a:r>
                    </a:p>
                  </a:txBody>
                  <a:tcPr marL="73152" marR="73152" marT="27432" marB="27432" anchor="ctr">
                    <a:solidFill>
                      <a:srgbClr val="FFFFFF"/>
                    </a:solidFill>
                  </a:tcPr>
                </a:tc>
              </a:tr>
              <a:tr h="329183">
                <a:tc>
                  <a:txBody>
                    <a:bodyPr wrap="square"/>
                    <a:lstStyle/>
                    <a:p>
                      <a:pPr algn="l"/>
                      <a:r>
                        <a:rPr sz="950" b="1">
                          <a:solidFill>
                            <a:srgbClr val="0F1A3A"/>
                          </a:solidFill>
                          <a:latin typeface="Calibri"/>
                        </a:rPr>
                        <a:t>Net metering setup &amp; fittings</a:t>
                      </a:r>
                    </a:p>
                  </a:txBody>
                  <a:tcPr marL="73152" marR="73152" marT="27432" marB="27432" anchor="ctr">
                    <a:solidFill>
                      <a:srgbClr val="F8FAFC"/>
                    </a:solidFill>
                  </a:tcPr>
                </a:tc>
                <a:tc>
                  <a:txBody>
                    <a:bodyPr wrap="square"/>
                    <a:lstStyle/>
                    <a:p>
                      <a:pPr algn="l"/>
                      <a:r>
                        <a:rPr sz="950" b="0">
                          <a:solidFill>
                            <a:srgbClr val="475569"/>
                          </a:solidFill>
                          <a:latin typeface="Calibri"/>
                        </a:rPr>
                        <a:t>Bi-directional meter compatible</a:t>
                      </a:r>
                    </a:p>
                  </a:txBody>
                  <a:tcPr marL="73152" marR="73152" marT="27432" marB="27432" anchor="ctr">
                    <a:solidFill>
                      <a:srgbClr val="F8FAFC"/>
                    </a:solidFill>
                  </a:tcPr>
                </a:tc>
                <a:tc>
                  <a:txBody>
                    <a:bodyPr wrap="square"/>
                    <a:lstStyle/>
                    <a:p>
                      <a:pPr algn="l"/>
                      <a:r>
                        <a:rPr sz="950" b="0">
                          <a:solidFill>
                            <a:srgbClr val="475569"/>
                          </a:solidFill>
                          <a:latin typeface="Calibri"/>
                        </a:rPr>
                        <a:t>Rs 2,000</a:t>
                      </a:r>
                    </a:p>
                  </a:txBody>
                  <a:tcPr marL="73152" marR="73152" marT="27432" marB="27432" anchor="ctr">
                    <a:solidFill>
                      <a:srgbClr val="F8FAFC"/>
                    </a:solidFill>
                  </a:tcPr>
                </a:tc>
              </a:tr>
              <a:tr h="329192">
                <a:tc>
                  <a:txBody>
                    <a:bodyPr wrap="square"/>
                    <a:lstStyle/>
                    <a:p>
                      <a:pPr algn="l"/>
                      <a:r>
                        <a:rPr sz="1050" b="1">
                          <a:solidFill>
                            <a:srgbClr val="FFFFFF"/>
                          </a:solidFill>
                          <a:latin typeface="Calibri"/>
                        </a:rPr>
                        <a:t>Materials total</a:t>
                      </a:r>
                    </a:p>
                  </a:txBody>
                  <a:tcPr marL="73152" marR="73152" marT="27432" marB="27432" anchor="ctr">
                    <a:solidFill>
                      <a:srgbClr val="1B5E20"/>
                    </a:solidFill>
                  </a:tcPr>
                </a:tc>
                <a:tc>
                  <a:txBody>
                    <a:bodyPr wrap="square"/>
                    <a:lstStyle/>
                    <a:p>
                      <a:pPr algn="l"/>
                      <a:r>
                        <a:rPr sz="1100" b="0">
                          <a:solidFill>
                            <a:srgbClr val="475569"/>
                          </a:solidFill>
                          <a:latin typeface="Calibri"/>
                        </a:rPr>
                        <a:t/>
                      </a:r>
                    </a:p>
                  </a:txBody>
                  <a:tcPr marL="73152" marR="73152" marT="27432" marB="27432" anchor="ctr">
                    <a:solidFill>
                      <a:srgbClr val="1B5E20"/>
                    </a:solidFill>
                  </a:tcPr>
                </a:tc>
                <a:tc>
                  <a:txBody>
                    <a:bodyPr wrap="square"/>
                    <a:lstStyle/>
                    <a:p>
                      <a:pPr algn="l"/>
                      <a:r>
                        <a:rPr sz="1050" b="1">
                          <a:solidFill>
                            <a:srgbClr val="FFFFFF"/>
                          </a:solidFill>
                          <a:latin typeface="Calibri"/>
                        </a:rPr>
                        <a:t>Rs 32,000</a:t>
                      </a:r>
                    </a:p>
                  </a:txBody>
                  <a:tcPr marL="73152" marR="73152" marT="27432" marB="27432" anchor="ctr">
                    <a:solidFill>
                      <a:srgbClr val="1B5E20"/>
                    </a:solidFill>
                  </a:tcPr>
                </a:tc>
              </a:tr>
            </a:tbl>
          </a:graphicData>
        </a:graphic>
      </p:graphicFrame>
      <p:sp>
        <p:nvSpPr>
          <p:cNvPr id="6" name="Rounded Rectangle 5"/>
          <p:cNvSpPr/>
          <p:nvPr/>
        </p:nvSpPr>
        <p:spPr>
          <a:xfrm>
            <a:off x="7772400" y="1554480"/>
            <a:ext cx="3749039" cy="228600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001000" y="1691640"/>
            <a:ext cx="3291840" cy="274320"/>
          </a:xfrm>
          <a:prstGeom prst="rect">
            <a:avLst/>
          </a:prstGeom>
          <a:noFill/>
        </p:spPr>
        <p:txBody>
          <a:bodyPr wrap="square" anchor="t">
            <a:spAutoFit/>
          </a:bodyPr>
          <a:lstStyle/>
          <a:p>
            <a:pPr algn="l">
              <a:lnSpc>
                <a:spcPct val="100000"/>
              </a:lnSpc>
            </a:pPr>
            <a:r>
              <a:rPr sz="1000" b="1" i="0">
                <a:solidFill>
                  <a:srgbClr val="F59E0B"/>
                </a:solidFill>
                <a:latin typeface="Calibri"/>
              </a:rPr>
              <a:t>COST BUILD-UP</a:t>
            </a:r>
          </a:p>
        </p:txBody>
      </p:sp>
      <p:sp>
        <p:nvSpPr>
          <p:cNvPr id="8" name="TextBox 7"/>
          <p:cNvSpPr txBox="1"/>
          <p:nvPr/>
        </p:nvSpPr>
        <p:spPr>
          <a:xfrm>
            <a:off x="8001000" y="201168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Materials</a:t>
            </a:r>
          </a:p>
        </p:txBody>
      </p:sp>
      <p:sp>
        <p:nvSpPr>
          <p:cNvPr id="9" name="TextBox 8"/>
          <p:cNvSpPr txBox="1"/>
          <p:nvPr/>
        </p:nvSpPr>
        <p:spPr>
          <a:xfrm>
            <a:off x="9875520" y="201168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32,000</a:t>
            </a:r>
          </a:p>
        </p:txBody>
      </p:sp>
      <p:sp>
        <p:nvSpPr>
          <p:cNvPr id="10" name="TextBox 9"/>
          <p:cNvSpPr txBox="1"/>
          <p:nvPr/>
        </p:nvSpPr>
        <p:spPr>
          <a:xfrm>
            <a:off x="8001000" y="237744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Labour &amp; installation</a:t>
            </a:r>
          </a:p>
        </p:txBody>
      </p:sp>
      <p:sp>
        <p:nvSpPr>
          <p:cNvPr id="11" name="TextBox 10"/>
          <p:cNvSpPr txBox="1"/>
          <p:nvPr/>
        </p:nvSpPr>
        <p:spPr>
          <a:xfrm>
            <a:off x="9875520" y="237744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5,500</a:t>
            </a:r>
          </a:p>
        </p:txBody>
      </p:sp>
      <p:sp>
        <p:nvSpPr>
          <p:cNvPr id="12" name="TextBox 11"/>
          <p:cNvSpPr txBox="1"/>
          <p:nvPr/>
        </p:nvSpPr>
        <p:spPr>
          <a:xfrm>
            <a:off x="8001000" y="274320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Overheads / transport</a:t>
            </a:r>
          </a:p>
        </p:txBody>
      </p:sp>
      <p:sp>
        <p:nvSpPr>
          <p:cNvPr id="13" name="TextBox 12"/>
          <p:cNvSpPr txBox="1"/>
          <p:nvPr/>
        </p:nvSpPr>
        <p:spPr>
          <a:xfrm>
            <a:off x="9875520" y="274320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2,500</a:t>
            </a:r>
          </a:p>
        </p:txBody>
      </p:sp>
      <p:sp>
        <p:nvSpPr>
          <p:cNvPr id="14" name="Rectangle 13"/>
          <p:cNvSpPr/>
          <p:nvPr/>
        </p:nvSpPr>
        <p:spPr>
          <a:xfrm>
            <a:off x="7955279" y="3136391"/>
            <a:ext cx="3383280" cy="18288"/>
          </a:xfrm>
          <a:prstGeom prst="rect">
            <a:avLst/>
          </a:prstGeom>
          <a:solidFill>
            <a:srgbClr val="94A3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01000" y="3218688"/>
            <a:ext cx="2103120" cy="274320"/>
          </a:xfrm>
          <a:prstGeom prst="rect">
            <a:avLst/>
          </a:prstGeom>
          <a:noFill/>
        </p:spPr>
        <p:txBody>
          <a:bodyPr wrap="square" anchor="t">
            <a:spAutoFit/>
          </a:bodyPr>
          <a:lstStyle/>
          <a:p>
            <a:pPr algn="l">
              <a:lnSpc>
                <a:spcPct val="100000"/>
              </a:lnSpc>
            </a:pPr>
            <a:r>
              <a:rPr sz="1100" b="1" i="0">
                <a:solidFill>
                  <a:srgbClr val="0F1A3A"/>
                </a:solidFill>
                <a:latin typeface="Calibri"/>
              </a:rPr>
              <a:t>Total project cost</a:t>
            </a:r>
          </a:p>
        </p:txBody>
      </p:sp>
      <p:sp>
        <p:nvSpPr>
          <p:cNvPr id="16" name="TextBox 15"/>
          <p:cNvSpPr txBox="1"/>
          <p:nvPr/>
        </p:nvSpPr>
        <p:spPr>
          <a:xfrm>
            <a:off x="9875520" y="3218688"/>
            <a:ext cx="1417320" cy="274320"/>
          </a:xfrm>
          <a:prstGeom prst="rect">
            <a:avLst/>
          </a:prstGeom>
          <a:noFill/>
        </p:spPr>
        <p:txBody>
          <a:bodyPr wrap="square" anchor="t">
            <a:spAutoFit/>
          </a:bodyPr>
          <a:lstStyle/>
          <a:p>
            <a:pPr algn="r">
              <a:lnSpc>
                <a:spcPct val="100000"/>
              </a:lnSpc>
            </a:pPr>
            <a:r>
              <a:rPr sz="1100" b="1" i="0">
                <a:solidFill>
                  <a:srgbClr val="E11D48"/>
                </a:solidFill>
                <a:latin typeface="Calibri"/>
              </a:rPr>
              <a:t>Rs 40,000</a:t>
            </a:r>
          </a:p>
        </p:txBody>
      </p:sp>
      <p:sp>
        <p:nvSpPr>
          <p:cNvPr id="17" name="Rounded Rectangle 16"/>
          <p:cNvSpPr/>
          <p:nvPr/>
        </p:nvSpPr>
        <p:spPr>
          <a:xfrm>
            <a:off x="7772400" y="4023360"/>
            <a:ext cx="3749039" cy="22860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001000" y="4160520"/>
            <a:ext cx="3291840" cy="274320"/>
          </a:xfrm>
          <a:prstGeom prst="rect">
            <a:avLst/>
          </a:prstGeom>
          <a:noFill/>
        </p:spPr>
        <p:txBody>
          <a:bodyPr wrap="square" anchor="t">
            <a:spAutoFit/>
          </a:bodyPr>
          <a:lstStyle/>
          <a:p>
            <a:pPr algn="l">
              <a:lnSpc>
                <a:spcPct val="100000"/>
              </a:lnSpc>
            </a:pPr>
            <a:r>
              <a:rPr sz="1000" b="1" i="0">
                <a:solidFill>
                  <a:srgbClr val="1B5E20"/>
                </a:solidFill>
                <a:latin typeface="Calibri"/>
              </a:rPr>
              <a:t>CUSTOMER PRICING</a:t>
            </a:r>
          </a:p>
        </p:txBody>
      </p:sp>
      <p:sp>
        <p:nvSpPr>
          <p:cNvPr id="19" name="TextBox 18"/>
          <p:cNvSpPr txBox="1"/>
          <p:nvPr/>
        </p:nvSpPr>
        <p:spPr>
          <a:xfrm>
            <a:off x="8001000" y="448056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Suggested price</a:t>
            </a:r>
          </a:p>
        </p:txBody>
      </p:sp>
      <p:sp>
        <p:nvSpPr>
          <p:cNvPr id="20" name="TextBox 19"/>
          <p:cNvSpPr txBox="1"/>
          <p:nvPr/>
        </p:nvSpPr>
        <p:spPr>
          <a:xfrm>
            <a:off x="9875520" y="448056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52,000</a:t>
            </a:r>
          </a:p>
        </p:txBody>
      </p:sp>
      <p:sp>
        <p:nvSpPr>
          <p:cNvPr id="21" name="TextBox 20"/>
          <p:cNvSpPr txBox="1"/>
          <p:nvPr/>
        </p:nvSpPr>
        <p:spPr>
          <a:xfrm>
            <a:off x="8001000" y="4828032"/>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Govt. subsidy</a:t>
            </a:r>
          </a:p>
        </p:txBody>
      </p:sp>
      <p:sp>
        <p:nvSpPr>
          <p:cNvPr id="22" name="TextBox 21"/>
          <p:cNvSpPr txBox="1"/>
          <p:nvPr/>
        </p:nvSpPr>
        <p:spPr>
          <a:xfrm>
            <a:off x="9875520" y="4828032"/>
            <a:ext cx="1417320" cy="274320"/>
          </a:xfrm>
          <a:prstGeom prst="rect">
            <a:avLst/>
          </a:prstGeom>
          <a:noFill/>
        </p:spPr>
        <p:txBody>
          <a:bodyPr wrap="square" anchor="t">
            <a:spAutoFit/>
          </a:bodyPr>
          <a:lstStyle/>
          <a:p>
            <a:pPr algn="r">
              <a:lnSpc>
                <a:spcPct val="100000"/>
              </a:lnSpc>
            </a:pPr>
            <a:r>
              <a:rPr sz="1050" b="1" i="0">
                <a:solidFill>
                  <a:srgbClr val="059669"/>
                </a:solidFill>
                <a:latin typeface="Calibri"/>
              </a:rPr>
              <a:t>Rs 30,000</a:t>
            </a:r>
          </a:p>
        </p:txBody>
      </p:sp>
      <p:sp>
        <p:nvSpPr>
          <p:cNvPr id="23" name="TextBox 22"/>
          <p:cNvSpPr txBox="1"/>
          <p:nvPr/>
        </p:nvSpPr>
        <p:spPr>
          <a:xfrm>
            <a:off x="8001000" y="5175504"/>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Net customer pays</a:t>
            </a:r>
          </a:p>
        </p:txBody>
      </p:sp>
      <p:sp>
        <p:nvSpPr>
          <p:cNvPr id="24" name="TextBox 23"/>
          <p:cNvSpPr txBox="1"/>
          <p:nvPr/>
        </p:nvSpPr>
        <p:spPr>
          <a:xfrm>
            <a:off x="9875520" y="5175504"/>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22,000</a:t>
            </a:r>
          </a:p>
        </p:txBody>
      </p:sp>
      <p:sp>
        <p:nvSpPr>
          <p:cNvPr id="25" name="TextBox 24"/>
          <p:cNvSpPr txBox="1"/>
          <p:nvPr/>
        </p:nvSpPr>
        <p:spPr>
          <a:xfrm>
            <a:off x="8001000" y="5522976"/>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Gross profit</a:t>
            </a:r>
          </a:p>
        </p:txBody>
      </p:sp>
      <p:sp>
        <p:nvSpPr>
          <p:cNvPr id="26" name="TextBox 25"/>
          <p:cNvSpPr txBox="1"/>
          <p:nvPr/>
        </p:nvSpPr>
        <p:spPr>
          <a:xfrm>
            <a:off x="9875520" y="5522976"/>
            <a:ext cx="1417320" cy="274320"/>
          </a:xfrm>
          <a:prstGeom prst="rect">
            <a:avLst/>
          </a:prstGeom>
          <a:noFill/>
        </p:spPr>
        <p:txBody>
          <a:bodyPr wrap="square" anchor="t">
            <a:spAutoFit/>
          </a:bodyPr>
          <a:lstStyle/>
          <a:p>
            <a:pPr algn="r">
              <a:lnSpc>
                <a:spcPct val="100000"/>
              </a:lnSpc>
            </a:pPr>
            <a:r>
              <a:rPr sz="1050" b="1" i="0">
                <a:solidFill>
                  <a:srgbClr val="059669"/>
                </a:solidFill>
                <a:latin typeface="Calibri"/>
              </a:rPr>
              <a:t>Rs 12,000</a:t>
            </a:r>
          </a:p>
        </p:txBody>
      </p:sp>
      <p:sp>
        <p:nvSpPr>
          <p:cNvPr id="27" name="TextBox 26"/>
          <p:cNvSpPr txBox="1"/>
          <p:nvPr/>
        </p:nvSpPr>
        <p:spPr>
          <a:xfrm>
            <a:off x="8001000" y="5870448"/>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Profit margin</a:t>
            </a:r>
          </a:p>
        </p:txBody>
      </p:sp>
      <p:sp>
        <p:nvSpPr>
          <p:cNvPr id="28" name="TextBox 27"/>
          <p:cNvSpPr txBox="1"/>
          <p:nvPr/>
        </p:nvSpPr>
        <p:spPr>
          <a:xfrm>
            <a:off x="9875520" y="5870448"/>
            <a:ext cx="1417320" cy="274320"/>
          </a:xfrm>
          <a:prstGeom prst="rect">
            <a:avLst/>
          </a:prstGeom>
          <a:noFill/>
        </p:spPr>
        <p:txBody>
          <a:bodyPr wrap="square" anchor="t">
            <a:spAutoFit/>
          </a:bodyPr>
          <a:lstStyle/>
          <a:p>
            <a:pPr algn="r">
              <a:lnSpc>
                <a:spcPct val="100000"/>
              </a:lnSpc>
            </a:pPr>
            <a:r>
              <a:rPr sz="1050" b="1" i="0">
                <a:solidFill>
                  <a:srgbClr val="EA580C"/>
                </a:solidFill>
                <a:latin typeface="Calibri"/>
              </a:rPr>
              <a:t>23.1%</a:t>
            </a:r>
          </a:p>
        </p:txBody>
      </p:sp>
      <p:sp>
        <p:nvSpPr>
          <p:cNvPr id="29" name="Rectangle 28"/>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Costing</a:t>
            </a:r>
          </a:p>
        </p:txBody>
      </p:sp>
      <p:pic>
        <p:nvPicPr>
          <p:cNvPr id="31" name="Picture 30"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PROJECT 2 OF 5</a:t>
            </a:r>
          </a:p>
        </p:txBody>
      </p:sp>
      <p:sp>
        <p:nvSpPr>
          <p:cNvPr id="3" name="TextBox 2"/>
          <p:cNvSpPr txBox="1"/>
          <p:nvPr/>
        </p:nvSpPr>
        <p:spPr>
          <a:xfrm>
            <a:off x="640080" y="749808"/>
            <a:ext cx="7315200" cy="731520"/>
          </a:xfrm>
          <a:prstGeom prst="rect">
            <a:avLst/>
          </a:prstGeom>
          <a:noFill/>
        </p:spPr>
        <p:txBody>
          <a:bodyPr wrap="square" anchor="t">
            <a:spAutoFit/>
          </a:bodyPr>
          <a:lstStyle/>
          <a:p>
            <a:pPr algn="l">
              <a:lnSpc>
                <a:spcPct val="100000"/>
              </a:lnSpc>
            </a:pPr>
            <a:r>
              <a:rPr sz="2400" b="1" i="0">
                <a:solidFill>
                  <a:srgbClr val="0F1A3A"/>
                </a:solidFill>
                <a:latin typeface="Calibri"/>
              </a:rPr>
              <a:t>2KW Rooftop Solar System</a:t>
            </a:r>
          </a:p>
        </p:txBody>
      </p:sp>
      <p:sp>
        <p:nvSpPr>
          <p:cNvPr id="4" name="TextBox 3"/>
          <p:cNvSpPr txBox="1"/>
          <p:nvPr/>
        </p:nvSpPr>
        <p:spPr>
          <a:xfrm>
            <a:off x="640080" y="1298448"/>
            <a:ext cx="6858000" cy="320040"/>
          </a:xfrm>
          <a:prstGeom prst="rect">
            <a:avLst/>
          </a:prstGeom>
          <a:noFill/>
        </p:spPr>
        <p:txBody>
          <a:bodyPr wrap="square" anchor="t">
            <a:spAutoFit/>
          </a:bodyPr>
          <a:lstStyle/>
          <a:p>
            <a:pPr algn="l">
              <a:lnSpc>
                <a:spcPct val="100000"/>
              </a:lnSpc>
            </a:pPr>
            <a:r>
              <a:rPr sz="1150" b="1" i="0">
                <a:solidFill>
                  <a:srgbClr val="1B5E20"/>
                </a:solidFill>
                <a:latin typeface="Calibri"/>
              </a:rPr>
              <a:t>Target customer: Medium homes, 2-3 BHK, monthly bill Rs 1,500-2,500</a:t>
            </a:r>
          </a:p>
        </p:txBody>
      </p:sp>
      <p:graphicFrame>
        <p:nvGraphicFramePr>
          <p:cNvPr id="5" name="Table 4"/>
          <p:cNvGraphicFramePr>
            <a:graphicFrameLocks noGrp="1"/>
          </p:cNvGraphicFramePr>
          <p:nvPr/>
        </p:nvGraphicFramePr>
        <p:xfrm>
          <a:off x="640080" y="1737360"/>
          <a:ext cx="6858000" cy="3621024"/>
        </p:xfrm>
        <a:graphic>
          <a:graphicData uri="http://schemas.openxmlformats.org/drawingml/2006/table">
            <a:tbl>
              <a:tblPr firstRow="1" bandRow="1">
                <a:tableStyleId>{5C22544A-7EE6-4342-B048-85BDC9FD1C3A}</a:tableStyleId>
              </a:tblPr>
              <a:tblGrid>
                <a:gridCol w="2834640"/>
                <a:gridCol w="2468880"/>
                <a:gridCol w="1554480"/>
              </a:tblGrid>
              <a:tr h="329184">
                <a:tc>
                  <a:txBody>
                    <a:bodyPr wrap="square"/>
                    <a:lstStyle/>
                    <a:p>
                      <a:pPr algn="l"/>
                      <a:r>
                        <a:rPr sz="1050" b="1">
                          <a:solidFill>
                            <a:srgbClr val="FFFFFF"/>
                          </a:solidFill>
                          <a:latin typeface="Calibri"/>
                        </a:rPr>
                        <a:t>Material / Item</a:t>
                      </a:r>
                    </a:p>
                  </a:txBody>
                  <a:tcPr marL="73152" marR="73152" marT="27432" marB="27432" anchor="ctr">
                    <a:solidFill>
                      <a:srgbClr val="0F1A3A"/>
                    </a:solidFill>
                  </a:tcPr>
                </a:tc>
                <a:tc>
                  <a:txBody>
                    <a:bodyPr wrap="square"/>
                    <a:lstStyle/>
                    <a:p>
                      <a:pPr algn="l"/>
                      <a:r>
                        <a:rPr sz="1050" b="1">
                          <a:solidFill>
                            <a:srgbClr val="FFFFFF"/>
                          </a:solidFill>
                          <a:latin typeface="Calibri"/>
                        </a:rPr>
                        <a:t>Specification</a:t>
                      </a:r>
                    </a:p>
                  </a:txBody>
                  <a:tcPr marL="73152" marR="73152" marT="27432" marB="27432" anchor="ctr">
                    <a:solidFill>
                      <a:srgbClr val="0F1A3A"/>
                    </a:solidFill>
                  </a:tcPr>
                </a:tc>
                <a:tc>
                  <a:txBody>
                    <a:bodyPr wrap="square"/>
                    <a:lstStyle/>
                    <a:p>
                      <a:pPr algn="l"/>
                      <a:r>
                        <a:rPr sz="1050" b="1">
                          <a:solidFill>
                            <a:srgbClr val="FFFFFF"/>
                          </a:solidFill>
                          <a:latin typeface="Calibri"/>
                        </a:rPr>
                        <a:t>Cost</a:t>
                      </a:r>
                    </a:p>
                  </a:txBody>
                  <a:tcPr marL="73152" marR="73152" marT="27432" marB="27432" anchor="ctr">
                    <a:solidFill>
                      <a:srgbClr val="0F1A3A"/>
                    </a:solidFill>
                  </a:tcPr>
                </a:tc>
              </a:tr>
              <a:tr h="329184">
                <a:tc>
                  <a:txBody>
                    <a:bodyPr wrap="square"/>
                    <a:lstStyle/>
                    <a:p>
                      <a:pPr algn="l"/>
                      <a:r>
                        <a:rPr sz="950" b="1">
                          <a:solidFill>
                            <a:srgbClr val="0F1A3A"/>
                          </a:solidFill>
                          <a:latin typeface="Calibri"/>
                        </a:rPr>
                        <a:t>Mono PERC solar panels (335W x 6)</a:t>
                      </a:r>
                    </a:p>
                  </a:txBody>
                  <a:tcPr marL="73152" marR="73152" marT="27432" marB="27432" anchor="ctr">
                    <a:solidFill>
                      <a:srgbClr val="FFFFFF"/>
                    </a:solidFill>
                  </a:tcPr>
                </a:tc>
                <a:tc>
                  <a:txBody>
                    <a:bodyPr wrap="square"/>
                    <a:lstStyle/>
                    <a:p>
                      <a:pPr algn="l"/>
                      <a:r>
                        <a:rPr sz="950" b="0">
                          <a:solidFill>
                            <a:srgbClr val="475569"/>
                          </a:solidFill>
                          <a:latin typeface="Calibri"/>
                        </a:rPr>
                        <a:t>Tier-1, 25-year warranty</a:t>
                      </a:r>
                    </a:p>
                  </a:txBody>
                  <a:tcPr marL="73152" marR="73152" marT="27432" marB="27432" anchor="ctr">
                    <a:solidFill>
                      <a:srgbClr val="FFFFFF"/>
                    </a:solidFill>
                  </a:tcPr>
                </a:tc>
                <a:tc>
                  <a:txBody>
                    <a:bodyPr wrap="square"/>
                    <a:lstStyle/>
                    <a:p>
                      <a:pPr algn="l"/>
                      <a:r>
                        <a:rPr sz="950" b="0">
                          <a:solidFill>
                            <a:srgbClr val="475569"/>
                          </a:solidFill>
                          <a:latin typeface="Calibri"/>
                        </a:rPr>
                        <a:t>Rs 27,000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On-grid solar inverter (2KW)</a:t>
                      </a:r>
                    </a:p>
                  </a:txBody>
                  <a:tcPr marL="73152" marR="73152" marT="27432" marB="27432" anchor="ctr">
                    <a:solidFill>
                      <a:srgbClr val="F8FAFC"/>
                    </a:solidFill>
                  </a:tcPr>
                </a:tc>
                <a:tc>
                  <a:txBody>
                    <a:bodyPr wrap="square"/>
                    <a:lstStyle/>
                    <a:p>
                      <a:pPr algn="l"/>
                      <a:r>
                        <a:rPr sz="950" b="0">
                          <a:solidFill>
                            <a:srgbClr val="475569"/>
                          </a:solidFill>
                          <a:latin typeface="Calibri"/>
                        </a:rPr>
                        <a:t>5-year warranty, MNRE approved</a:t>
                      </a:r>
                    </a:p>
                  </a:txBody>
                  <a:tcPr marL="73152" marR="73152" marT="27432" marB="27432" anchor="ctr">
                    <a:solidFill>
                      <a:srgbClr val="F8FAFC"/>
                    </a:solidFill>
                  </a:tcPr>
                </a:tc>
                <a:tc>
                  <a:txBody>
                    <a:bodyPr wrap="square"/>
                    <a:lstStyle/>
                    <a:p>
                      <a:pPr algn="l"/>
                      <a:r>
                        <a:rPr sz="950" b="0">
                          <a:solidFill>
                            <a:srgbClr val="475569"/>
                          </a:solidFill>
                          <a:latin typeface="Calibri"/>
                        </a:rPr>
                        <a:t>Rs 11,500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Module mounting structure (GI)</a:t>
                      </a:r>
                    </a:p>
                  </a:txBody>
                  <a:tcPr marL="73152" marR="73152" marT="27432" marB="27432" anchor="ctr">
                    <a:solidFill>
                      <a:srgbClr val="FFFFFF"/>
                    </a:solidFill>
                  </a:tcPr>
                </a:tc>
                <a:tc>
                  <a:txBody>
                    <a:bodyPr wrap="square"/>
                    <a:lstStyle/>
                    <a:p>
                      <a:pPr algn="l"/>
                      <a:r>
                        <a:rPr sz="950" b="0">
                          <a:solidFill>
                            <a:srgbClr val="475569"/>
                          </a:solidFill>
                          <a:latin typeface="Calibri"/>
                        </a:rPr>
                        <a:t>Hot-dip galvanised, wind-load tested</a:t>
                      </a:r>
                    </a:p>
                  </a:txBody>
                  <a:tcPr marL="73152" marR="73152" marT="27432" marB="27432" anchor="ctr">
                    <a:solidFill>
                      <a:srgbClr val="FFFFFF"/>
                    </a:solidFill>
                  </a:tcPr>
                </a:tc>
                <a:tc>
                  <a:txBody>
                    <a:bodyPr wrap="square"/>
                    <a:lstStyle/>
                    <a:p>
                      <a:pPr algn="l"/>
                      <a:r>
                        <a:rPr sz="950" b="0">
                          <a:solidFill>
                            <a:srgbClr val="475569"/>
                          </a:solidFill>
                          <a:latin typeface="Calibri"/>
                        </a:rPr>
                        <a:t>Rs 6,200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DC cables &amp; connectors (MC4)</a:t>
                      </a:r>
                    </a:p>
                  </a:txBody>
                  <a:tcPr marL="73152" marR="73152" marT="27432" marB="27432" anchor="ctr">
                    <a:solidFill>
                      <a:srgbClr val="F8FAFC"/>
                    </a:solidFill>
                  </a:tcPr>
                </a:tc>
                <a:tc>
                  <a:txBody>
                    <a:bodyPr wrap="square"/>
                    <a:lstStyle/>
                    <a:p>
                      <a:pPr algn="l"/>
                      <a:r>
                        <a:rPr sz="950" b="0">
                          <a:solidFill>
                            <a:srgbClr val="475569"/>
                          </a:solidFill>
                          <a:latin typeface="Calibri"/>
                        </a:rPr>
                        <a:t>4mm² XLPE, UV resistant</a:t>
                      </a:r>
                    </a:p>
                  </a:txBody>
                  <a:tcPr marL="73152" marR="73152" marT="27432" marB="27432" anchor="ctr">
                    <a:solidFill>
                      <a:srgbClr val="F8FAFC"/>
                    </a:solidFill>
                  </a:tcPr>
                </a:tc>
                <a:tc>
                  <a:txBody>
                    <a:bodyPr wrap="square"/>
                    <a:lstStyle/>
                    <a:p>
                      <a:pPr algn="l"/>
                      <a:r>
                        <a:rPr sz="950" b="0">
                          <a:solidFill>
                            <a:srgbClr val="475569"/>
                          </a:solidFill>
                          <a:latin typeface="Calibri"/>
                        </a:rPr>
                        <a:t>Rs 2,400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AC cables &amp; earthing materials</a:t>
                      </a:r>
                    </a:p>
                  </a:txBody>
                  <a:tcPr marL="73152" marR="73152" marT="27432" marB="27432" anchor="ctr">
                    <a:solidFill>
                      <a:srgbClr val="FFFFFF"/>
                    </a:solidFill>
                  </a:tcPr>
                </a:tc>
                <a:tc>
                  <a:txBody>
                    <a:bodyPr wrap="square"/>
                    <a:lstStyle/>
                    <a:p>
                      <a:pPr algn="l"/>
                      <a:r>
                        <a:rPr sz="950" b="0">
                          <a:solidFill>
                            <a:srgbClr val="475569"/>
                          </a:solidFill>
                          <a:latin typeface="Calibri"/>
                        </a:rPr>
                        <a:t>6mm² FR-LSH, copper earth strip</a:t>
                      </a:r>
                    </a:p>
                  </a:txBody>
                  <a:tcPr marL="73152" marR="73152" marT="27432" marB="27432" anchor="ctr">
                    <a:solidFill>
                      <a:srgbClr val="FFFFFF"/>
                    </a:solidFill>
                  </a:tcPr>
                </a:tc>
                <a:tc>
                  <a:txBody>
                    <a:bodyPr wrap="square"/>
                    <a:lstStyle/>
                    <a:p>
                      <a:pPr algn="l"/>
                      <a:r>
                        <a:rPr sz="950" b="0">
                          <a:solidFill>
                            <a:srgbClr val="475569"/>
                          </a:solidFill>
                          <a:latin typeface="Calibri"/>
                        </a:rPr>
                        <a:t>Rs 2,000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Lightning arrestor &amp; surge protection</a:t>
                      </a:r>
                    </a:p>
                  </a:txBody>
                  <a:tcPr marL="73152" marR="73152" marT="27432" marB="27432" anchor="ctr">
                    <a:solidFill>
                      <a:srgbClr val="F8FAFC"/>
                    </a:solidFill>
                  </a:tcPr>
                </a:tc>
                <a:tc>
                  <a:txBody>
                    <a:bodyPr wrap="square"/>
                    <a:lstStyle/>
                    <a:p>
                      <a:pPr algn="l"/>
                      <a:r>
                        <a:rPr sz="950" b="0">
                          <a:solidFill>
                            <a:srgbClr val="475569"/>
                          </a:solidFill>
                          <a:latin typeface="Calibri"/>
                        </a:rPr>
                        <a:t>SPD Type-2, 20KA</a:t>
                      </a:r>
                    </a:p>
                  </a:txBody>
                  <a:tcPr marL="73152" marR="73152" marT="27432" marB="27432" anchor="ctr">
                    <a:solidFill>
                      <a:srgbClr val="F8FAFC"/>
                    </a:solidFill>
                  </a:tcPr>
                </a:tc>
                <a:tc>
                  <a:txBody>
                    <a:bodyPr wrap="square"/>
                    <a:lstStyle/>
                    <a:p>
                      <a:pPr algn="l"/>
                      <a:r>
                        <a:rPr sz="950" b="0">
                          <a:solidFill>
                            <a:srgbClr val="475569"/>
                          </a:solidFill>
                          <a:latin typeface="Calibri"/>
                        </a:rPr>
                        <a:t>Rs 2,500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Junction box, MCB, changeover switch</a:t>
                      </a:r>
                    </a:p>
                  </a:txBody>
                  <a:tcPr marL="73152" marR="73152" marT="27432" marB="27432" anchor="ctr">
                    <a:solidFill>
                      <a:srgbClr val="FFFFFF"/>
                    </a:solidFill>
                  </a:tcPr>
                </a:tc>
                <a:tc>
                  <a:txBody>
                    <a:bodyPr wrap="square"/>
                    <a:lstStyle/>
                    <a:p>
                      <a:pPr algn="l"/>
                      <a:r>
                        <a:rPr sz="950" b="0">
                          <a:solidFill>
                            <a:srgbClr val="475569"/>
                          </a:solidFill>
                          <a:latin typeface="Calibri"/>
                        </a:rPr>
                        <a:t>Weather-proof, 63A MCB</a:t>
                      </a:r>
                    </a:p>
                  </a:txBody>
                  <a:tcPr marL="73152" marR="73152" marT="27432" marB="27432" anchor="ctr">
                    <a:solidFill>
                      <a:srgbClr val="FFFFFF"/>
                    </a:solidFill>
                  </a:tcPr>
                </a:tc>
                <a:tc>
                  <a:txBody>
                    <a:bodyPr wrap="square"/>
                    <a:lstStyle/>
                    <a:p>
                      <a:pPr algn="l"/>
                      <a:r>
                        <a:rPr sz="950" b="0">
                          <a:solidFill>
                            <a:srgbClr val="475569"/>
                          </a:solidFill>
                          <a:latin typeface="Calibri"/>
                        </a:rPr>
                        <a:t>Rs 2,400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Net metering setup &amp; fittings</a:t>
                      </a:r>
                    </a:p>
                  </a:txBody>
                  <a:tcPr marL="73152" marR="73152" marT="27432" marB="27432" anchor="ctr">
                    <a:solidFill>
                      <a:srgbClr val="F8FAFC"/>
                    </a:solidFill>
                  </a:tcPr>
                </a:tc>
                <a:tc>
                  <a:txBody>
                    <a:bodyPr wrap="square"/>
                    <a:lstStyle/>
                    <a:p>
                      <a:pPr algn="l"/>
                      <a:r>
                        <a:rPr sz="950" b="0">
                          <a:solidFill>
                            <a:srgbClr val="475569"/>
                          </a:solidFill>
                          <a:latin typeface="Calibri"/>
                        </a:rPr>
                        <a:t>Bi-directional meter compatible</a:t>
                      </a:r>
                    </a:p>
                  </a:txBody>
                  <a:tcPr marL="73152" marR="73152" marT="27432" marB="27432" anchor="ctr">
                    <a:solidFill>
                      <a:srgbClr val="F8FAFC"/>
                    </a:solidFill>
                  </a:tcPr>
                </a:tc>
                <a:tc>
                  <a:txBody>
                    <a:bodyPr wrap="square"/>
                    <a:lstStyle/>
                    <a:p>
                      <a:pPr algn="l"/>
                      <a:r>
                        <a:rPr sz="950" b="0">
                          <a:solidFill>
                            <a:srgbClr val="475569"/>
                          </a:solidFill>
                          <a:latin typeface="Calibri"/>
                        </a:rPr>
                        <a:t>Rs 2,500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Cable trays &amp; conduit pipes</a:t>
                      </a:r>
                    </a:p>
                  </a:txBody>
                  <a:tcPr marL="73152" marR="73152" marT="27432" marB="27432" anchor="ctr">
                    <a:solidFill>
                      <a:srgbClr val="FFFFFF"/>
                    </a:solidFill>
                  </a:tcPr>
                </a:tc>
                <a:tc>
                  <a:txBody>
                    <a:bodyPr wrap="square"/>
                    <a:lstStyle/>
                    <a:p>
                      <a:pPr algn="l"/>
                      <a:r>
                        <a:rPr sz="950" b="0">
                          <a:solidFill>
                            <a:srgbClr val="475569"/>
                          </a:solidFill>
                          <a:latin typeface="Calibri"/>
                        </a:rPr>
                        <a:t>UV stabilised PVC, 25mm</a:t>
                      </a:r>
                    </a:p>
                  </a:txBody>
                  <a:tcPr marL="73152" marR="73152" marT="27432" marB="27432" anchor="ctr">
                    <a:solidFill>
                      <a:srgbClr val="FFFFFF"/>
                    </a:solidFill>
                  </a:tcPr>
                </a:tc>
                <a:tc>
                  <a:txBody>
                    <a:bodyPr wrap="square"/>
                    <a:lstStyle/>
                    <a:p>
                      <a:pPr algn="l"/>
                      <a:r>
                        <a:rPr sz="950" b="0">
                          <a:solidFill>
                            <a:srgbClr val="475569"/>
                          </a:solidFill>
                          <a:latin typeface="Calibri"/>
                        </a:rPr>
                        <a:t>Rs 1,500</a:t>
                      </a:r>
                    </a:p>
                  </a:txBody>
                  <a:tcPr marL="73152" marR="73152" marT="27432" marB="27432" anchor="ctr">
                    <a:solidFill>
                      <a:srgbClr val="FFFFFF"/>
                    </a:solidFill>
                  </a:tcPr>
                </a:tc>
              </a:tr>
              <a:tr h="329184">
                <a:tc>
                  <a:txBody>
                    <a:bodyPr wrap="square"/>
                    <a:lstStyle/>
                    <a:p>
                      <a:pPr algn="l"/>
                      <a:r>
                        <a:rPr sz="1050" b="1">
                          <a:solidFill>
                            <a:srgbClr val="FFFFFF"/>
                          </a:solidFill>
                          <a:latin typeface="Calibri"/>
                        </a:rPr>
                        <a:t>Materials total</a:t>
                      </a:r>
                    </a:p>
                  </a:txBody>
                  <a:tcPr marL="73152" marR="73152" marT="27432" marB="27432" anchor="ctr">
                    <a:solidFill>
                      <a:srgbClr val="1B5E20"/>
                    </a:solidFill>
                  </a:tcPr>
                </a:tc>
                <a:tc>
                  <a:txBody>
                    <a:bodyPr wrap="square"/>
                    <a:lstStyle/>
                    <a:p>
                      <a:pPr algn="l"/>
                      <a:r>
                        <a:rPr sz="1100" b="0">
                          <a:solidFill>
                            <a:srgbClr val="475569"/>
                          </a:solidFill>
                          <a:latin typeface="Calibri"/>
                        </a:rPr>
                        <a:t/>
                      </a:r>
                    </a:p>
                  </a:txBody>
                  <a:tcPr marL="73152" marR="73152" marT="27432" marB="27432" anchor="ctr">
                    <a:solidFill>
                      <a:srgbClr val="1B5E20"/>
                    </a:solidFill>
                  </a:tcPr>
                </a:tc>
                <a:tc>
                  <a:txBody>
                    <a:bodyPr wrap="square"/>
                    <a:lstStyle/>
                    <a:p>
                      <a:pPr algn="l"/>
                      <a:r>
                        <a:rPr sz="1050" b="1">
                          <a:solidFill>
                            <a:srgbClr val="FFFFFF"/>
                          </a:solidFill>
                          <a:latin typeface="Calibri"/>
                        </a:rPr>
                        <a:t>Rs 58,000</a:t>
                      </a:r>
                    </a:p>
                  </a:txBody>
                  <a:tcPr marL="73152" marR="73152" marT="27432" marB="27432" anchor="ctr">
                    <a:solidFill>
                      <a:srgbClr val="1B5E20"/>
                    </a:solidFill>
                  </a:tcPr>
                </a:tc>
              </a:tr>
            </a:tbl>
          </a:graphicData>
        </a:graphic>
      </p:graphicFrame>
      <p:sp>
        <p:nvSpPr>
          <p:cNvPr id="6" name="Rounded Rectangle 5"/>
          <p:cNvSpPr/>
          <p:nvPr/>
        </p:nvSpPr>
        <p:spPr>
          <a:xfrm>
            <a:off x="7772400" y="1554480"/>
            <a:ext cx="3749039" cy="228600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001000" y="1691640"/>
            <a:ext cx="3291840" cy="274320"/>
          </a:xfrm>
          <a:prstGeom prst="rect">
            <a:avLst/>
          </a:prstGeom>
          <a:noFill/>
        </p:spPr>
        <p:txBody>
          <a:bodyPr wrap="square" anchor="t">
            <a:spAutoFit/>
          </a:bodyPr>
          <a:lstStyle/>
          <a:p>
            <a:pPr algn="l">
              <a:lnSpc>
                <a:spcPct val="100000"/>
              </a:lnSpc>
            </a:pPr>
            <a:r>
              <a:rPr sz="1000" b="1" i="0">
                <a:solidFill>
                  <a:srgbClr val="F59E0B"/>
                </a:solidFill>
                <a:latin typeface="Calibri"/>
              </a:rPr>
              <a:t>COST BUILD-UP</a:t>
            </a:r>
          </a:p>
        </p:txBody>
      </p:sp>
      <p:sp>
        <p:nvSpPr>
          <p:cNvPr id="8" name="TextBox 7"/>
          <p:cNvSpPr txBox="1"/>
          <p:nvPr/>
        </p:nvSpPr>
        <p:spPr>
          <a:xfrm>
            <a:off x="8001000" y="201168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Materials</a:t>
            </a:r>
          </a:p>
        </p:txBody>
      </p:sp>
      <p:sp>
        <p:nvSpPr>
          <p:cNvPr id="9" name="TextBox 8"/>
          <p:cNvSpPr txBox="1"/>
          <p:nvPr/>
        </p:nvSpPr>
        <p:spPr>
          <a:xfrm>
            <a:off x="9875520" y="201168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58,000</a:t>
            </a:r>
          </a:p>
        </p:txBody>
      </p:sp>
      <p:sp>
        <p:nvSpPr>
          <p:cNvPr id="10" name="TextBox 9"/>
          <p:cNvSpPr txBox="1"/>
          <p:nvPr/>
        </p:nvSpPr>
        <p:spPr>
          <a:xfrm>
            <a:off x="8001000" y="237744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Labour &amp; installation</a:t>
            </a:r>
          </a:p>
        </p:txBody>
      </p:sp>
      <p:sp>
        <p:nvSpPr>
          <p:cNvPr id="11" name="TextBox 10"/>
          <p:cNvSpPr txBox="1"/>
          <p:nvPr/>
        </p:nvSpPr>
        <p:spPr>
          <a:xfrm>
            <a:off x="9875520" y="237744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9,000</a:t>
            </a:r>
          </a:p>
        </p:txBody>
      </p:sp>
      <p:sp>
        <p:nvSpPr>
          <p:cNvPr id="12" name="TextBox 11"/>
          <p:cNvSpPr txBox="1"/>
          <p:nvPr/>
        </p:nvSpPr>
        <p:spPr>
          <a:xfrm>
            <a:off x="8001000" y="274320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Overheads / transport</a:t>
            </a:r>
          </a:p>
        </p:txBody>
      </p:sp>
      <p:sp>
        <p:nvSpPr>
          <p:cNvPr id="13" name="TextBox 12"/>
          <p:cNvSpPr txBox="1"/>
          <p:nvPr/>
        </p:nvSpPr>
        <p:spPr>
          <a:xfrm>
            <a:off x="9875520" y="274320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4,000</a:t>
            </a:r>
          </a:p>
        </p:txBody>
      </p:sp>
      <p:sp>
        <p:nvSpPr>
          <p:cNvPr id="14" name="Rectangle 13"/>
          <p:cNvSpPr/>
          <p:nvPr/>
        </p:nvSpPr>
        <p:spPr>
          <a:xfrm>
            <a:off x="7955279" y="3136391"/>
            <a:ext cx="3383280" cy="18288"/>
          </a:xfrm>
          <a:prstGeom prst="rect">
            <a:avLst/>
          </a:prstGeom>
          <a:solidFill>
            <a:srgbClr val="94A3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01000" y="3218688"/>
            <a:ext cx="2103120" cy="274320"/>
          </a:xfrm>
          <a:prstGeom prst="rect">
            <a:avLst/>
          </a:prstGeom>
          <a:noFill/>
        </p:spPr>
        <p:txBody>
          <a:bodyPr wrap="square" anchor="t">
            <a:spAutoFit/>
          </a:bodyPr>
          <a:lstStyle/>
          <a:p>
            <a:pPr algn="l">
              <a:lnSpc>
                <a:spcPct val="100000"/>
              </a:lnSpc>
            </a:pPr>
            <a:r>
              <a:rPr sz="1100" b="1" i="0">
                <a:solidFill>
                  <a:srgbClr val="0F1A3A"/>
                </a:solidFill>
                <a:latin typeface="Calibri"/>
              </a:rPr>
              <a:t>Total project cost</a:t>
            </a:r>
          </a:p>
        </p:txBody>
      </p:sp>
      <p:sp>
        <p:nvSpPr>
          <p:cNvPr id="16" name="TextBox 15"/>
          <p:cNvSpPr txBox="1"/>
          <p:nvPr/>
        </p:nvSpPr>
        <p:spPr>
          <a:xfrm>
            <a:off x="9875520" y="3218688"/>
            <a:ext cx="1417320" cy="274320"/>
          </a:xfrm>
          <a:prstGeom prst="rect">
            <a:avLst/>
          </a:prstGeom>
          <a:noFill/>
        </p:spPr>
        <p:txBody>
          <a:bodyPr wrap="square" anchor="t">
            <a:spAutoFit/>
          </a:bodyPr>
          <a:lstStyle/>
          <a:p>
            <a:pPr algn="r">
              <a:lnSpc>
                <a:spcPct val="100000"/>
              </a:lnSpc>
            </a:pPr>
            <a:r>
              <a:rPr sz="1100" b="1" i="0">
                <a:solidFill>
                  <a:srgbClr val="E11D48"/>
                </a:solidFill>
                <a:latin typeface="Calibri"/>
              </a:rPr>
              <a:t>Rs 71,000</a:t>
            </a:r>
          </a:p>
        </p:txBody>
      </p:sp>
      <p:sp>
        <p:nvSpPr>
          <p:cNvPr id="17" name="Rounded Rectangle 16"/>
          <p:cNvSpPr/>
          <p:nvPr/>
        </p:nvSpPr>
        <p:spPr>
          <a:xfrm>
            <a:off x="7772400" y="4023360"/>
            <a:ext cx="3749039" cy="22860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001000" y="4160520"/>
            <a:ext cx="3291840" cy="274320"/>
          </a:xfrm>
          <a:prstGeom prst="rect">
            <a:avLst/>
          </a:prstGeom>
          <a:noFill/>
        </p:spPr>
        <p:txBody>
          <a:bodyPr wrap="square" anchor="t">
            <a:spAutoFit/>
          </a:bodyPr>
          <a:lstStyle/>
          <a:p>
            <a:pPr algn="l">
              <a:lnSpc>
                <a:spcPct val="100000"/>
              </a:lnSpc>
            </a:pPr>
            <a:r>
              <a:rPr sz="1000" b="1" i="0">
                <a:solidFill>
                  <a:srgbClr val="1B5E20"/>
                </a:solidFill>
                <a:latin typeface="Calibri"/>
              </a:rPr>
              <a:t>CUSTOMER PRICING</a:t>
            </a:r>
          </a:p>
        </p:txBody>
      </p:sp>
      <p:sp>
        <p:nvSpPr>
          <p:cNvPr id="19" name="TextBox 18"/>
          <p:cNvSpPr txBox="1"/>
          <p:nvPr/>
        </p:nvSpPr>
        <p:spPr>
          <a:xfrm>
            <a:off x="8001000" y="448056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Suggested price</a:t>
            </a:r>
          </a:p>
        </p:txBody>
      </p:sp>
      <p:sp>
        <p:nvSpPr>
          <p:cNvPr id="20" name="TextBox 19"/>
          <p:cNvSpPr txBox="1"/>
          <p:nvPr/>
        </p:nvSpPr>
        <p:spPr>
          <a:xfrm>
            <a:off x="9875520" y="448056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92,000</a:t>
            </a:r>
          </a:p>
        </p:txBody>
      </p:sp>
      <p:sp>
        <p:nvSpPr>
          <p:cNvPr id="21" name="TextBox 20"/>
          <p:cNvSpPr txBox="1"/>
          <p:nvPr/>
        </p:nvSpPr>
        <p:spPr>
          <a:xfrm>
            <a:off x="8001000" y="4828032"/>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Govt. subsidy</a:t>
            </a:r>
          </a:p>
        </p:txBody>
      </p:sp>
      <p:sp>
        <p:nvSpPr>
          <p:cNvPr id="22" name="TextBox 21"/>
          <p:cNvSpPr txBox="1"/>
          <p:nvPr/>
        </p:nvSpPr>
        <p:spPr>
          <a:xfrm>
            <a:off x="9875520" y="4828032"/>
            <a:ext cx="1417320" cy="274320"/>
          </a:xfrm>
          <a:prstGeom prst="rect">
            <a:avLst/>
          </a:prstGeom>
          <a:noFill/>
        </p:spPr>
        <p:txBody>
          <a:bodyPr wrap="square" anchor="t">
            <a:spAutoFit/>
          </a:bodyPr>
          <a:lstStyle/>
          <a:p>
            <a:pPr algn="r">
              <a:lnSpc>
                <a:spcPct val="100000"/>
              </a:lnSpc>
            </a:pPr>
            <a:r>
              <a:rPr sz="1050" b="1" i="0">
                <a:solidFill>
                  <a:srgbClr val="059669"/>
                </a:solidFill>
                <a:latin typeface="Calibri"/>
              </a:rPr>
              <a:t>Rs 60,000</a:t>
            </a:r>
          </a:p>
        </p:txBody>
      </p:sp>
      <p:sp>
        <p:nvSpPr>
          <p:cNvPr id="23" name="TextBox 22"/>
          <p:cNvSpPr txBox="1"/>
          <p:nvPr/>
        </p:nvSpPr>
        <p:spPr>
          <a:xfrm>
            <a:off x="8001000" y="5175504"/>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Net customer pays</a:t>
            </a:r>
          </a:p>
        </p:txBody>
      </p:sp>
      <p:sp>
        <p:nvSpPr>
          <p:cNvPr id="24" name="TextBox 23"/>
          <p:cNvSpPr txBox="1"/>
          <p:nvPr/>
        </p:nvSpPr>
        <p:spPr>
          <a:xfrm>
            <a:off x="9875520" y="5175504"/>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32,000</a:t>
            </a:r>
          </a:p>
        </p:txBody>
      </p:sp>
      <p:sp>
        <p:nvSpPr>
          <p:cNvPr id="25" name="TextBox 24"/>
          <p:cNvSpPr txBox="1"/>
          <p:nvPr/>
        </p:nvSpPr>
        <p:spPr>
          <a:xfrm>
            <a:off x="8001000" y="5522976"/>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Gross profit</a:t>
            </a:r>
          </a:p>
        </p:txBody>
      </p:sp>
      <p:sp>
        <p:nvSpPr>
          <p:cNvPr id="26" name="TextBox 25"/>
          <p:cNvSpPr txBox="1"/>
          <p:nvPr/>
        </p:nvSpPr>
        <p:spPr>
          <a:xfrm>
            <a:off x="9875520" y="5522976"/>
            <a:ext cx="1417320" cy="274320"/>
          </a:xfrm>
          <a:prstGeom prst="rect">
            <a:avLst/>
          </a:prstGeom>
          <a:noFill/>
        </p:spPr>
        <p:txBody>
          <a:bodyPr wrap="square" anchor="t">
            <a:spAutoFit/>
          </a:bodyPr>
          <a:lstStyle/>
          <a:p>
            <a:pPr algn="r">
              <a:lnSpc>
                <a:spcPct val="100000"/>
              </a:lnSpc>
            </a:pPr>
            <a:r>
              <a:rPr sz="1050" b="1" i="0">
                <a:solidFill>
                  <a:srgbClr val="059669"/>
                </a:solidFill>
                <a:latin typeface="Calibri"/>
              </a:rPr>
              <a:t>Rs 21,000</a:t>
            </a:r>
          </a:p>
        </p:txBody>
      </p:sp>
      <p:sp>
        <p:nvSpPr>
          <p:cNvPr id="27" name="TextBox 26"/>
          <p:cNvSpPr txBox="1"/>
          <p:nvPr/>
        </p:nvSpPr>
        <p:spPr>
          <a:xfrm>
            <a:off x="8001000" y="5870448"/>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Profit margin</a:t>
            </a:r>
          </a:p>
        </p:txBody>
      </p:sp>
      <p:sp>
        <p:nvSpPr>
          <p:cNvPr id="28" name="TextBox 27"/>
          <p:cNvSpPr txBox="1"/>
          <p:nvPr/>
        </p:nvSpPr>
        <p:spPr>
          <a:xfrm>
            <a:off x="9875520" y="5870448"/>
            <a:ext cx="1417320" cy="274320"/>
          </a:xfrm>
          <a:prstGeom prst="rect">
            <a:avLst/>
          </a:prstGeom>
          <a:noFill/>
        </p:spPr>
        <p:txBody>
          <a:bodyPr wrap="square" anchor="t">
            <a:spAutoFit/>
          </a:bodyPr>
          <a:lstStyle/>
          <a:p>
            <a:pPr algn="r">
              <a:lnSpc>
                <a:spcPct val="100000"/>
              </a:lnSpc>
            </a:pPr>
            <a:r>
              <a:rPr sz="1050" b="1" i="0">
                <a:solidFill>
                  <a:srgbClr val="EA580C"/>
                </a:solidFill>
                <a:latin typeface="Calibri"/>
              </a:rPr>
              <a:t>22.8%</a:t>
            </a:r>
          </a:p>
        </p:txBody>
      </p:sp>
      <p:sp>
        <p:nvSpPr>
          <p:cNvPr id="29" name="Rectangle 28"/>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Costing</a:t>
            </a:r>
          </a:p>
        </p:txBody>
      </p:sp>
      <p:pic>
        <p:nvPicPr>
          <p:cNvPr id="31" name="Picture 30"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PROJECT 3 OF 5</a:t>
            </a:r>
          </a:p>
        </p:txBody>
      </p:sp>
      <p:sp>
        <p:nvSpPr>
          <p:cNvPr id="3" name="TextBox 2"/>
          <p:cNvSpPr txBox="1"/>
          <p:nvPr/>
        </p:nvSpPr>
        <p:spPr>
          <a:xfrm>
            <a:off x="640080" y="749808"/>
            <a:ext cx="7315200" cy="731520"/>
          </a:xfrm>
          <a:prstGeom prst="rect">
            <a:avLst/>
          </a:prstGeom>
          <a:noFill/>
        </p:spPr>
        <p:txBody>
          <a:bodyPr wrap="square" anchor="t">
            <a:spAutoFit/>
          </a:bodyPr>
          <a:lstStyle/>
          <a:p>
            <a:pPr algn="l">
              <a:lnSpc>
                <a:spcPct val="100000"/>
              </a:lnSpc>
            </a:pPr>
            <a:r>
              <a:rPr sz="2400" b="1" i="0">
                <a:solidFill>
                  <a:srgbClr val="0F1A3A"/>
                </a:solidFill>
                <a:latin typeface="Calibri"/>
              </a:rPr>
              <a:t>3KW Rooftop Solar System</a:t>
            </a:r>
          </a:p>
        </p:txBody>
      </p:sp>
      <p:sp>
        <p:nvSpPr>
          <p:cNvPr id="4" name="TextBox 3"/>
          <p:cNvSpPr txBox="1"/>
          <p:nvPr/>
        </p:nvSpPr>
        <p:spPr>
          <a:xfrm>
            <a:off x="640080" y="1298448"/>
            <a:ext cx="6858000" cy="320040"/>
          </a:xfrm>
          <a:prstGeom prst="rect">
            <a:avLst/>
          </a:prstGeom>
          <a:noFill/>
        </p:spPr>
        <p:txBody>
          <a:bodyPr wrap="square" anchor="t">
            <a:spAutoFit/>
          </a:bodyPr>
          <a:lstStyle/>
          <a:p>
            <a:pPr algn="l">
              <a:lnSpc>
                <a:spcPct val="100000"/>
              </a:lnSpc>
            </a:pPr>
            <a:r>
              <a:rPr sz="1150" b="1" i="0">
                <a:solidFill>
                  <a:srgbClr val="1B5E20"/>
                </a:solidFill>
                <a:latin typeface="Calibri"/>
              </a:rPr>
              <a:t>Target customer: Large homes, villas, 3-4 BHK, monthly bill Rs 2,500-4,000</a:t>
            </a:r>
          </a:p>
        </p:txBody>
      </p:sp>
      <p:graphicFrame>
        <p:nvGraphicFramePr>
          <p:cNvPr id="5" name="Table 4"/>
          <p:cNvGraphicFramePr>
            <a:graphicFrameLocks noGrp="1"/>
          </p:cNvGraphicFramePr>
          <p:nvPr/>
        </p:nvGraphicFramePr>
        <p:xfrm>
          <a:off x="640080" y="1737360"/>
          <a:ext cx="6858000" cy="3621024"/>
        </p:xfrm>
        <a:graphic>
          <a:graphicData uri="http://schemas.openxmlformats.org/drawingml/2006/table">
            <a:tbl>
              <a:tblPr firstRow="1" bandRow="1">
                <a:tableStyleId>{5C22544A-7EE6-4342-B048-85BDC9FD1C3A}</a:tableStyleId>
              </a:tblPr>
              <a:tblGrid>
                <a:gridCol w="2834640"/>
                <a:gridCol w="2468880"/>
                <a:gridCol w="1554480"/>
              </a:tblGrid>
              <a:tr h="329184">
                <a:tc>
                  <a:txBody>
                    <a:bodyPr wrap="square"/>
                    <a:lstStyle/>
                    <a:p>
                      <a:pPr algn="l"/>
                      <a:r>
                        <a:rPr sz="1050" b="1">
                          <a:solidFill>
                            <a:srgbClr val="FFFFFF"/>
                          </a:solidFill>
                          <a:latin typeface="Calibri"/>
                        </a:rPr>
                        <a:t>Material / Item</a:t>
                      </a:r>
                    </a:p>
                  </a:txBody>
                  <a:tcPr marL="73152" marR="73152" marT="27432" marB="27432" anchor="ctr">
                    <a:solidFill>
                      <a:srgbClr val="0F1A3A"/>
                    </a:solidFill>
                  </a:tcPr>
                </a:tc>
                <a:tc>
                  <a:txBody>
                    <a:bodyPr wrap="square"/>
                    <a:lstStyle/>
                    <a:p>
                      <a:pPr algn="l"/>
                      <a:r>
                        <a:rPr sz="1050" b="1">
                          <a:solidFill>
                            <a:srgbClr val="FFFFFF"/>
                          </a:solidFill>
                          <a:latin typeface="Calibri"/>
                        </a:rPr>
                        <a:t>Specification</a:t>
                      </a:r>
                    </a:p>
                  </a:txBody>
                  <a:tcPr marL="73152" marR="73152" marT="27432" marB="27432" anchor="ctr">
                    <a:solidFill>
                      <a:srgbClr val="0F1A3A"/>
                    </a:solidFill>
                  </a:tcPr>
                </a:tc>
                <a:tc>
                  <a:txBody>
                    <a:bodyPr wrap="square"/>
                    <a:lstStyle/>
                    <a:p>
                      <a:pPr algn="l"/>
                      <a:r>
                        <a:rPr sz="1050" b="1">
                          <a:solidFill>
                            <a:srgbClr val="FFFFFF"/>
                          </a:solidFill>
                          <a:latin typeface="Calibri"/>
                        </a:rPr>
                        <a:t>Cost</a:t>
                      </a:r>
                    </a:p>
                  </a:txBody>
                  <a:tcPr marL="73152" marR="73152" marT="27432" marB="27432" anchor="ctr">
                    <a:solidFill>
                      <a:srgbClr val="0F1A3A"/>
                    </a:solidFill>
                  </a:tcPr>
                </a:tc>
              </a:tr>
              <a:tr h="329184">
                <a:tc>
                  <a:txBody>
                    <a:bodyPr wrap="square"/>
                    <a:lstStyle/>
                    <a:p>
                      <a:pPr algn="l"/>
                      <a:r>
                        <a:rPr sz="950" b="1">
                          <a:solidFill>
                            <a:srgbClr val="0F1A3A"/>
                          </a:solidFill>
                          <a:latin typeface="Calibri"/>
                        </a:rPr>
                        <a:t>Mono PERC solar panels (540W x 6)</a:t>
                      </a:r>
                    </a:p>
                  </a:txBody>
                  <a:tcPr marL="73152" marR="73152" marT="27432" marB="27432" anchor="ctr">
                    <a:solidFill>
                      <a:srgbClr val="FFFFFF"/>
                    </a:solidFill>
                  </a:tcPr>
                </a:tc>
                <a:tc>
                  <a:txBody>
                    <a:bodyPr wrap="square"/>
                    <a:lstStyle/>
                    <a:p>
                      <a:pPr algn="l"/>
                      <a:r>
                        <a:rPr sz="950" b="0">
                          <a:solidFill>
                            <a:srgbClr val="475569"/>
                          </a:solidFill>
                          <a:latin typeface="Calibri"/>
                        </a:rPr>
                        <a:t>Tier-1, 25-year warranty</a:t>
                      </a:r>
                    </a:p>
                  </a:txBody>
                  <a:tcPr marL="73152" marR="73152" marT="27432" marB="27432" anchor="ctr">
                    <a:solidFill>
                      <a:srgbClr val="FFFFFF"/>
                    </a:solidFill>
                  </a:tcPr>
                </a:tc>
                <a:tc>
                  <a:txBody>
                    <a:bodyPr wrap="square"/>
                    <a:lstStyle/>
                    <a:p>
                      <a:pPr algn="l"/>
                      <a:r>
                        <a:rPr sz="950" b="0">
                          <a:solidFill>
                            <a:srgbClr val="475569"/>
                          </a:solidFill>
                          <a:latin typeface="Calibri"/>
                        </a:rPr>
                        <a:t>Rs 43,200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On-grid solar inverter (3KW)</a:t>
                      </a:r>
                    </a:p>
                  </a:txBody>
                  <a:tcPr marL="73152" marR="73152" marT="27432" marB="27432" anchor="ctr">
                    <a:solidFill>
                      <a:srgbClr val="F8FAFC"/>
                    </a:solidFill>
                  </a:tcPr>
                </a:tc>
                <a:tc>
                  <a:txBody>
                    <a:bodyPr wrap="square"/>
                    <a:lstStyle/>
                    <a:p>
                      <a:pPr algn="l"/>
                      <a:r>
                        <a:rPr sz="950" b="0">
                          <a:solidFill>
                            <a:srgbClr val="475569"/>
                          </a:solidFill>
                          <a:latin typeface="Calibri"/>
                        </a:rPr>
                        <a:t>5-year warranty, MNRE approved</a:t>
                      </a:r>
                    </a:p>
                  </a:txBody>
                  <a:tcPr marL="73152" marR="73152" marT="27432" marB="27432" anchor="ctr">
                    <a:solidFill>
                      <a:srgbClr val="F8FAFC"/>
                    </a:solidFill>
                  </a:tcPr>
                </a:tc>
                <a:tc>
                  <a:txBody>
                    <a:bodyPr wrap="square"/>
                    <a:lstStyle/>
                    <a:p>
                      <a:pPr algn="l"/>
                      <a:r>
                        <a:rPr sz="950" b="0">
                          <a:solidFill>
                            <a:srgbClr val="475569"/>
                          </a:solidFill>
                          <a:latin typeface="Calibri"/>
                        </a:rPr>
                        <a:t>Rs 16,800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Module mounting structure (GI)</a:t>
                      </a:r>
                    </a:p>
                  </a:txBody>
                  <a:tcPr marL="73152" marR="73152" marT="27432" marB="27432" anchor="ctr">
                    <a:solidFill>
                      <a:srgbClr val="FFFFFF"/>
                    </a:solidFill>
                  </a:tcPr>
                </a:tc>
                <a:tc>
                  <a:txBody>
                    <a:bodyPr wrap="square"/>
                    <a:lstStyle/>
                    <a:p>
                      <a:pPr algn="l"/>
                      <a:r>
                        <a:rPr sz="950" b="0">
                          <a:solidFill>
                            <a:srgbClr val="475569"/>
                          </a:solidFill>
                          <a:latin typeface="Calibri"/>
                        </a:rPr>
                        <a:t>Hot-dip galvanised, wind-load tested</a:t>
                      </a:r>
                    </a:p>
                  </a:txBody>
                  <a:tcPr marL="73152" marR="73152" marT="27432" marB="27432" anchor="ctr">
                    <a:solidFill>
                      <a:srgbClr val="FFFFFF"/>
                    </a:solidFill>
                  </a:tcPr>
                </a:tc>
                <a:tc>
                  <a:txBody>
                    <a:bodyPr wrap="square"/>
                    <a:lstStyle/>
                    <a:p>
                      <a:pPr algn="l"/>
                      <a:r>
                        <a:rPr sz="950" b="0">
                          <a:solidFill>
                            <a:srgbClr val="475569"/>
                          </a:solidFill>
                          <a:latin typeface="Calibri"/>
                        </a:rPr>
                        <a:t>Rs 9,000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DC cables &amp; connectors (MC4)</a:t>
                      </a:r>
                    </a:p>
                  </a:txBody>
                  <a:tcPr marL="73152" marR="73152" marT="27432" marB="27432" anchor="ctr">
                    <a:solidFill>
                      <a:srgbClr val="F8FAFC"/>
                    </a:solidFill>
                  </a:tcPr>
                </a:tc>
                <a:tc>
                  <a:txBody>
                    <a:bodyPr wrap="square"/>
                    <a:lstStyle/>
                    <a:p>
                      <a:pPr algn="l"/>
                      <a:r>
                        <a:rPr sz="950" b="0">
                          <a:solidFill>
                            <a:srgbClr val="475569"/>
                          </a:solidFill>
                          <a:latin typeface="Calibri"/>
                        </a:rPr>
                        <a:t>6mm² XLPE, UV resistant</a:t>
                      </a:r>
                    </a:p>
                  </a:txBody>
                  <a:tcPr marL="73152" marR="73152" marT="27432" marB="27432" anchor="ctr">
                    <a:solidFill>
                      <a:srgbClr val="F8FAFC"/>
                    </a:solidFill>
                  </a:tcPr>
                </a:tc>
                <a:tc>
                  <a:txBody>
                    <a:bodyPr wrap="square"/>
                    <a:lstStyle/>
                    <a:p>
                      <a:pPr algn="l"/>
                      <a:r>
                        <a:rPr sz="950" b="0">
                          <a:solidFill>
                            <a:srgbClr val="475569"/>
                          </a:solidFill>
                          <a:latin typeface="Calibri"/>
                        </a:rPr>
                        <a:t>Rs 3,500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AC cables &amp; earthing materials</a:t>
                      </a:r>
                    </a:p>
                  </a:txBody>
                  <a:tcPr marL="73152" marR="73152" marT="27432" marB="27432" anchor="ctr">
                    <a:solidFill>
                      <a:srgbClr val="FFFFFF"/>
                    </a:solidFill>
                  </a:tcPr>
                </a:tc>
                <a:tc>
                  <a:txBody>
                    <a:bodyPr wrap="square"/>
                    <a:lstStyle/>
                    <a:p>
                      <a:pPr algn="l"/>
                      <a:r>
                        <a:rPr sz="950" b="0">
                          <a:solidFill>
                            <a:srgbClr val="475569"/>
                          </a:solidFill>
                          <a:latin typeface="Calibri"/>
                        </a:rPr>
                        <a:t>10mm² FR-LSH, copper earth strip</a:t>
                      </a:r>
                    </a:p>
                  </a:txBody>
                  <a:tcPr marL="73152" marR="73152" marT="27432" marB="27432" anchor="ctr">
                    <a:solidFill>
                      <a:srgbClr val="FFFFFF"/>
                    </a:solidFill>
                  </a:tcPr>
                </a:tc>
                <a:tc>
                  <a:txBody>
                    <a:bodyPr wrap="square"/>
                    <a:lstStyle/>
                    <a:p>
                      <a:pPr algn="l"/>
                      <a:r>
                        <a:rPr sz="950" b="0">
                          <a:solidFill>
                            <a:srgbClr val="475569"/>
                          </a:solidFill>
                          <a:latin typeface="Calibri"/>
                        </a:rPr>
                        <a:t>Rs 2,800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Lightning arrestor &amp; surge protection</a:t>
                      </a:r>
                    </a:p>
                  </a:txBody>
                  <a:tcPr marL="73152" marR="73152" marT="27432" marB="27432" anchor="ctr">
                    <a:solidFill>
                      <a:srgbClr val="F8FAFC"/>
                    </a:solidFill>
                  </a:tcPr>
                </a:tc>
                <a:tc>
                  <a:txBody>
                    <a:bodyPr wrap="square"/>
                    <a:lstStyle/>
                    <a:p>
                      <a:pPr algn="l"/>
                      <a:r>
                        <a:rPr sz="950" b="0">
                          <a:solidFill>
                            <a:srgbClr val="475569"/>
                          </a:solidFill>
                          <a:latin typeface="Calibri"/>
                        </a:rPr>
                        <a:t>SPD Type-2, 40KA</a:t>
                      </a:r>
                    </a:p>
                  </a:txBody>
                  <a:tcPr marL="73152" marR="73152" marT="27432" marB="27432" anchor="ctr">
                    <a:solidFill>
                      <a:srgbClr val="F8FAFC"/>
                    </a:solidFill>
                  </a:tcPr>
                </a:tc>
                <a:tc>
                  <a:txBody>
                    <a:bodyPr wrap="square"/>
                    <a:lstStyle/>
                    <a:p>
                      <a:pPr algn="l"/>
                      <a:r>
                        <a:rPr sz="950" b="0">
                          <a:solidFill>
                            <a:srgbClr val="475569"/>
                          </a:solidFill>
                          <a:latin typeface="Calibri"/>
                        </a:rPr>
                        <a:t>Rs 3,200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Junction box, MCB, changeover switch</a:t>
                      </a:r>
                    </a:p>
                  </a:txBody>
                  <a:tcPr marL="73152" marR="73152" marT="27432" marB="27432" anchor="ctr">
                    <a:solidFill>
                      <a:srgbClr val="FFFFFF"/>
                    </a:solidFill>
                  </a:tcPr>
                </a:tc>
                <a:tc>
                  <a:txBody>
                    <a:bodyPr wrap="square"/>
                    <a:lstStyle/>
                    <a:p>
                      <a:pPr algn="l"/>
                      <a:r>
                        <a:rPr sz="950" b="0">
                          <a:solidFill>
                            <a:srgbClr val="475569"/>
                          </a:solidFill>
                          <a:latin typeface="Calibri"/>
                        </a:rPr>
                        <a:t>Weather-proof, 63A MCB</a:t>
                      </a:r>
                    </a:p>
                  </a:txBody>
                  <a:tcPr marL="73152" marR="73152" marT="27432" marB="27432" anchor="ctr">
                    <a:solidFill>
                      <a:srgbClr val="FFFFFF"/>
                    </a:solidFill>
                  </a:tcPr>
                </a:tc>
                <a:tc>
                  <a:txBody>
                    <a:bodyPr wrap="square"/>
                    <a:lstStyle/>
                    <a:p>
                      <a:pPr algn="l"/>
                      <a:r>
                        <a:rPr sz="950" b="0">
                          <a:solidFill>
                            <a:srgbClr val="475569"/>
                          </a:solidFill>
                          <a:latin typeface="Calibri"/>
                        </a:rPr>
                        <a:t>Rs 3,000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Net metering setup &amp; fittings</a:t>
                      </a:r>
                    </a:p>
                  </a:txBody>
                  <a:tcPr marL="73152" marR="73152" marT="27432" marB="27432" anchor="ctr">
                    <a:solidFill>
                      <a:srgbClr val="F8FAFC"/>
                    </a:solidFill>
                  </a:tcPr>
                </a:tc>
                <a:tc>
                  <a:txBody>
                    <a:bodyPr wrap="square"/>
                    <a:lstStyle/>
                    <a:p>
                      <a:pPr algn="l"/>
                      <a:r>
                        <a:rPr sz="950" b="0">
                          <a:solidFill>
                            <a:srgbClr val="475569"/>
                          </a:solidFill>
                          <a:latin typeface="Calibri"/>
                        </a:rPr>
                        <a:t>Bi-directional meter compatible</a:t>
                      </a:r>
                    </a:p>
                  </a:txBody>
                  <a:tcPr marL="73152" marR="73152" marT="27432" marB="27432" anchor="ctr">
                    <a:solidFill>
                      <a:srgbClr val="F8FAFC"/>
                    </a:solidFill>
                  </a:tcPr>
                </a:tc>
                <a:tc>
                  <a:txBody>
                    <a:bodyPr wrap="square"/>
                    <a:lstStyle/>
                    <a:p>
                      <a:pPr algn="l"/>
                      <a:r>
                        <a:rPr sz="950" b="0">
                          <a:solidFill>
                            <a:srgbClr val="475569"/>
                          </a:solidFill>
                          <a:latin typeface="Calibri"/>
                        </a:rPr>
                        <a:t>Rs 3,000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Cable trays, conduit &amp; accessories</a:t>
                      </a:r>
                    </a:p>
                  </a:txBody>
                  <a:tcPr marL="73152" marR="73152" marT="27432" marB="27432" anchor="ctr">
                    <a:solidFill>
                      <a:srgbClr val="FFFFFF"/>
                    </a:solidFill>
                  </a:tcPr>
                </a:tc>
                <a:tc>
                  <a:txBody>
                    <a:bodyPr wrap="square"/>
                    <a:lstStyle/>
                    <a:p>
                      <a:pPr algn="l"/>
                      <a:r>
                        <a:rPr sz="950" b="0">
                          <a:solidFill>
                            <a:srgbClr val="475569"/>
                          </a:solidFill>
                          <a:latin typeface="Calibri"/>
                        </a:rPr>
                        <a:t>UV stabilised PVC, clamps</a:t>
                      </a:r>
                    </a:p>
                  </a:txBody>
                  <a:tcPr marL="73152" marR="73152" marT="27432" marB="27432" anchor="ctr">
                    <a:solidFill>
                      <a:srgbClr val="FFFFFF"/>
                    </a:solidFill>
                  </a:tcPr>
                </a:tc>
                <a:tc>
                  <a:txBody>
                    <a:bodyPr wrap="square"/>
                    <a:lstStyle/>
                    <a:p>
                      <a:pPr algn="l"/>
                      <a:r>
                        <a:rPr sz="950" b="0">
                          <a:solidFill>
                            <a:srgbClr val="475569"/>
                          </a:solidFill>
                          <a:latin typeface="Calibri"/>
                        </a:rPr>
                        <a:t>Rs 2,500</a:t>
                      </a:r>
                    </a:p>
                  </a:txBody>
                  <a:tcPr marL="73152" marR="73152" marT="27432" marB="27432" anchor="ctr">
                    <a:solidFill>
                      <a:srgbClr val="FFFFFF"/>
                    </a:solidFill>
                  </a:tcPr>
                </a:tc>
              </a:tr>
              <a:tr h="329184">
                <a:tc>
                  <a:txBody>
                    <a:bodyPr wrap="square"/>
                    <a:lstStyle/>
                    <a:p>
                      <a:pPr algn="l"/>
                      <a:r>
                        <a:rPr sz="1050" b="1">
                          <a:solidFill>
                            <a:srgbClr val="FFFFFF"/>
                          </a:solidFill>
                          <a:latin typeface="Calibri"/>
                        </a:rPr>
                        <a:t>Materials total</a:t>
                      </a:r>
                    </a:p>
                  </a:txBody>
                  <a:tcPr marL="73152" marR="73152" marT="27432" marB="27432" anchor="ctr">
                    <a:solidFill>
                      <a:srgbClr val="1B5E20"/>
                    </a:solidFill>
                  </a:tcPr>
                </a:tc>
                <a:tc>
                  <a:txBody>
                    <a:bodyPr wrap="square"/>
                    <a:lstStyle/>
                    <a:p>
                      <a:pPr algn="l"/>
                      <a:r>
                        <a:rPr sz="1100" b="0">
                          <a:solidFill>
                            <a:srgbClr val="475569"/>
                          </a:solidFill>
                          <a:latin typeface="Calibri"/>
                        </a:rPr>
                        <a:t/>
                      </a:r>
                    </a:p>
                  </a:txBody>
                  <a:tcPr marL="73152" marR="73152" marT="27432" marB="27432" anchor="ctr">
                    <a:solidFill>
                      <a:srgbClr val="1B5E20"/>
                    </a:solidFill>
                  </a:tcPr>
                </a:tc>
                <a:tc>
                  <a:txBody>
                    <a:bodyPr wrap="square"/>
                    <a:lstStyle/>
                    <a:p>
                      <a:pPr algn="l"/>
                      <a:r>
                        <a:rPr sz="1050" b="1">
                          <a:solidFill>
                            <a:srgbClr val="FFFFFF"/>
                          </a:solidFill>
                          <a:latin typeface="Calibri"/>
                        </a:rPr>
                        <a:t>Rs 87,000</a:t>
                      </a:r>
                    </a:p>
                  </a:txBody>
                  <a:tcPr marL="73152" marR="73152" marT="27432" marB="27432" anchor="ctr">
                    <a:solidFill>
                      <a:srgbClr val="1B5E20"/>
                    </a:solidFill>
                  </a:tcPr>
                </a:tc>
              </a:tr>
            </a:tbl>
          </a:graphicData>
        </a:graphic>
      </p:graphicFrame>
      <p:sp>
        <p:nvSpPr>
          <p:cNvPr id="6" name="Rounded Rectangle 5"/>
          <p:cNvSpPr/>
          <p:nvPr/>
        </p:nvSpPr>
        <p:spPr>
          <a:xfrm>
            <a:off x="7772400" y="1554480"/>
            <a:ext cx="3749039" cy="228600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001000" y="1691640"/>
            <a:ext cx="3291840" cy="274320"/>
          </a:xfrm>
          <a:prstGeom prst="rect">
            <a:avLst/>
          </a:prstGeom>
          <a:noFill/>
        </p:spPr>
        <p:txBody>
          <a:bodyPr wrap="square" anchor="t">
            <a:spAutoFit/>
          </a:bodyPr>
          <a:lstStyle/>
          <a:p>
            <a:pPr algn="l">
              <a:lnSpc>
                <a:spcPct val="100000"/>
              </a:lnSpc>
            </a:pPr>
            <a:r>
              <a:rPr sz="1000" b="1" i="0">
                <a:solidFill>
                  <a:srgbClr val="F59E0B"/>
                </a:solidFill>
                <a:latin typeface="Calibri"/>
              </a:rPr>
              <a:t>COST BUILD-UP</a:t>
            </a:r>
          </a:p>
        </p:txBody>
      </p:sp>
      <p:sp>
        <p:nvSpPr>
          <p:cNvPr id="8" name="TextBox 7"/>
          <p:cNvSpPr txBox="1"/>
          <p:nvPr/>
        </p:nvSpPr>
        <p:spPr>
          <a:xfrm>
            <a:off x="8001000" y="201168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Materials</a:t>
            </a:r>
          </a:p>
        </p:txBody>
      </p:sp>
      <p:sp>
        <p:nvSpPr>
          <p:cNvPr id="9" name="TextBox 8"/>
          <p:cNvSpPr txBox="1"/>
          <p:nvPr/>
        </p:nvSpPr>
        <p:spPr>
          <a:xfrm>
            <a:off x="9875520" y="201168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87,000</a:t>
            </a:r>
          </a:p>
        </p:txBody>
      </p:sp>
      <p:sp>
        <p:nvSpPr>
          <p:cNvPr id="10" name="TextBox 9"/>
          <p:cNvSpPr txBox="1"/>
          <p:nvPr/>
        </p:nvSpPr>
        <p:spPr>
          <a:xfrm>
            <a:off x="8001000" y="237744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Labour &amp; installation</a:t>
            </a:r>
          </a:p>
        </p:txBody>
      </p:sp>
      <p:sp>
        <p:nvSpPr>
          <p:cNvPr id="11" name="TextBox 10"/>
          <p:cNvSpPr txBox="1"/>
          <p:nvPr/>
        </p:nvSpPr>
        <p:spPr>
          <a:xfrm>
            <a:off x="9875520" y="237744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12,500</a:t>
            </a:r>
          </a:p>
        </p:txBody>
      </p:sp>
      <p:sp>
        <p:nvSpPr>
          <p:cNvPr id="12" name="TextBox 11"/>
          <p:cNvSpPr txBox="1"/>
          <p:nvPr/>
        </p:nvSpPr>
        <p:spPr>
          <a:xfrm>
            <a:off x="8001000" y="274320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Overheads / transport</a:t>
            </a:r>
          </a:p>
        </p:txBody>
      </p:sp>
      <p:sp>
        <p:nvSpPr>
          <p:cNvPr id="13" name="TextBox 12"/>
          <p:cNvSpPr txBox="1"/>
          <p:nvPr/>
        </p:nvSpPr>
        <p:spPr>
          <a:xfrm>
            <a:off x="9875520" y="274320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5,500</a:t>
            </a:r>
          </a:p>
        </p:txBody>
      </p:sp>
      <p:sp>
        <p:nvSpPr>
          <p:cNvPr id="14" name="Rectangle 13"/>
          <p:cNvSpPr/>
          <p:nvPr/>
        </p:nvSpPr>
        <p:spPr>
          <a:xfrm>
            <a:off x="7955279" y="3136391"/>
            <a:ext cx="3383280" cy="18288"/>
          </a:xfrm>
          <a:prstGeom prst="rect">
            <a:avLst/>
          </a:prstGeom>
          <a:solidFill>
            <a:srgbClr val="94A3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01000" y="3218688"/>
            <a:ext cx="2103120" cy="274320"/>
          </a:xfrm>
          <a:prstGeom prst="rect">
            <a:avLst/>
          </a:prstGeom>
          <a:noFill/>
        </p:spPr>
        <p:txBody>
          <a:bodyPr wrap="square" anchor="t">
            <a:spAutoFit/>
          </a:bodyPr>
          <a:lstStyle/>
          <a:p>
            <a:pPr algn="l">
              <a:lnSpc>
                <a:spcPct val="100000"/>
              </a:lnSpc>
            </a:pPr>
            <a:r>
              <a:rPr sz="1100" b="1" i="0">
                <a:solidFill>
                  <a:srgbClr val="0F1A3A"/>
                </a:solidFill>
                <a:latin typeface="Calibri"/>
              </a:rPr>
              <a:t>Total project cost</a:t>
            </a:r>
          </a:p>
        </p:txBody>
      </p:sp>
      <p:sp>
        <p:nvSpPr>
          <p:cNvPr id="16" name="TextBox 15"/>
          <p:cNvSpPr txBox="1"/>
          <p:nvPr/>
        </p:nvSpPr>
        <p:spPr>
          <a:xfrm>
            <a:off x="9875520" y="3218688"/>
            <a:ext cx="1417320" cy="274320"/>
          </a:xfrm>
          <a:prstGeom prst="rect">
            <a:avLst/>
          </a:prstGeom>
          <a:noFill/>
        </p:spPr>
        <p:txBody>
          <a:bodyPr wrap="square" anchor="t">
            <a:spAutoFit/>
          </a:bodyPr>
          <a:lstStyle/>
          <a:p>
            <a:pPr algn="r">
              <a:lnSpc>
                <a:spcPct val="100000"/>
              </a:lnSpc>
            </a:pPr>
            <a:r>
              <a:rPr sz="1100" b="1" i="0">
                <a:solidFill>
                  <a:srgbClr val="E11D48"/>
                </a:solidFill>
                <a:latin typeface="Calibri"/>
              </a:rPr>
              <a:t>Rs 105,000</a:t>
            </a:r>
          </a:p>
        </p:txBody>
      </p:sp>
      <p:sp>
        <p:nvSpPr>
          <p:cNvPr id="17" name="Rounded Rectangle 16"/>
          <p:cNvSpPr/>
          <p:nvPr/>
        </p:nvSpPr>
        <p:spPr>
          <a:xfrm>
            <a:off x="7772400" y="4023360"/>
            <a:ext cx="3749039" cy="22860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001000" y="4160520"/>
            <a:ext cx="3291840" cy="274320"/>
          </a:xfrm>
          <a:prstGeom prst="rect">
            <a:avLst/>
          </a:prstGeom>
          <a:noFill/>
        </p:spPr>
        <p:txBody>
          <a:bodyPr wrap="square" anchor="t">
            <a:spAutoFit/>
          </a:bodyPr>
          <a:lstStyle/>
          <a:p>
            <a:pPr algn="l">
              <a:lnSpc>
                <a:spcPct val="100000"/>
              </a:lnSpc>
            </a:pPr>
            <a:r>
              <a:rPr sz="1000" b="1" i="0">
                <a:solidFill>
                  <a:srgbClr val="1B5E20"/>
                </a:solidFill>
                <a:latin typeface="Calibri"/>
              </a:rPr>
              <a:t>CUSTOMER PRICING</a:t>
            </a:r>
          </a:p>
        </p:txBody>
      </p:sp>
      <p:sp>
        <p:nvSpPr>
          <p:cNvPr id="19" name="TextBox 18"/>
          <p:cNvSpPr txBox="1"/>
          <p:nvPr/>
        </p:nvSpPr>
        <p:spPr>
          <a:xfrm>
            <a:off x="8001000" y="448056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Suggested price</a:t>
            </a:r>
          </a:p>
        </p:txBody>
      </p:sp>
      <p:sp>
        <p:nvSpPr>
          <p:cNvPr id="20" name="TextBox 19"/>
          <p:cNvSpPr txBox="1"/>
          <p:nvPr/>
        </p:nvSpPr>
        <p:spPr>
          <a:xfrm>
            <a:off x="9875520" y="448056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135,000</a:t>
            </a:r>
          </a:p>
        </p:txBody>
      </p:sp>
      <p:sp>
        <p:nvSpPr>
          <p:cNvPr id="21" name="TextBox 20"/>
          <p:cNvSpPr txBox="1"/>
          <p:nvPr/>
        </p:nvSpPr>
        <p:spPr>
          <a:xfrm>
            <a:off x="8001000" y="4828032"/>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Govt. subsidy</a:t>
            </a:r>
          </a:p>
        </p:txBody>
      </p:sp>
      <p:sp>
        <p:nvSpPr>
          <p:cNvPr id="22" name="TextBox 21"/>
          <p:cNvSpPr txBox="1"/>
          <p:nvPr/>
        </p:nvSpPr>
        <p:spPr>
          <a:xfrm>
            <a:off x="9875520" y="4828032"/>
            <a:ext cx="1417320" cy="274320"/>
          </a:xfrm>
          <a:prstGeom prst="rect">
            <a:avLst/>
          </a:prstGeom>
          <a:noFill/>
        </p:spPr>
        <p:txBody>
          <a:bodyPr wrap="square" anchor="t">
            <a:spAutoFit/>
          </a:bodyPr>
          <a:lstStyle/>
          <a:p>
            <a:pPr algn="r">
              <a:lnSpc>
                <a:spcPct val="100000"/>
              </a:lnSpc>
            </a:pPr>
            <a:r>
              <a:rPr sz="1050" b="1" i="0">
                <a:solidFill>
                  <a:srgbClr val="059669"/>
                </a:solidFill>
                <a:latin typeface="Calibri"/>
              </a:rPr>
              <a:t>Rs 78,000</a:t>
            </a:r>
          </a:p>
        </p:txBody>
      </p:sp>
      <p:sp>
        <p:nvSpPr>
          <p:cNvPr id="23" name="TextBox 22"/>
          <p:cNvSpPr txBox="1"/>
          <p:nvPr/>
        </p:nvSpPr>
        <p:spPr>
          <a:xfrm>
            <a:off x="8001000" y="5175504"/>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Net customer pays</a:t>
            </a:r>
          </a:p>
        </p:txBody>
      </p:sp>
      <p:sp>
        <p:nvSpPr>
          <p:cNvPr id="24" name="TextBox 23"/>
          <p:cNvSpPr txBox="1"/>
          <p:nvPr/>
        </p:nvSpPr>
        <p:spPr>
          <a:xfrm>
            <a:off x="9875520" y="5175504"/>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57,000</a:t>
            </a:r>
          </a:p>
        </p:txBody>
      </p:sp>
      <p:sp>
        <p:nvSpPr>
          <p:cNvPr id="25" name="TextBox 24"/>
          <p:cNvSpPr txBox="1"/>
          <p:nvPr/>
        </p:nvSpPr>
        <p:spPr>
          <a:xfrm>
            <a:off x="8001000" y="5522976"/>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Gross profit</a:t>
            </a:r>
          </a:p>
        </p:txBody>
      </p:sp>
      <p:sp>
        <p:nvSpPr>
          <p:cNvPr id="26" name="TextBox 25"/>
          <p:cNvSpPr txBox="1"/>
          <p:nvPr/>
        </p:nvSpPr>
        <p:spPr>
          <a:xfrm>
            <a:off x="9875520" y="5522976"/>
            <a:ext cx="1417320" cy="274320"/>
          </a:xfrm>
          <a:prstGeom prst="rect">
            <a:avLst/>
          </a:prstGeom>
          <a:noFill/>
        </p:spPr>
        <p:txBody>
          <a:bodyPr wrap="square" anchor="t">
            <a:spAutoFit/>
          </a:bodyPr>
          <a:lstStyle/>
          <a:p>
            <a:pPr algn="r">
              <a:lnSpc>
                <a:spcPct val="100000"/>
              </a:lnSpc>
            </a:pPr>
            <a:r>
              <a:rPr sz="1050" b="1" i="0">
                <a:solidFill>
                  <a:srgbClr val="059669"/>
                </a:solidFill>
                <a:latin typeface="Calibri"/>
              </a:rPr>
              <a:t>Rs 30,000</a:t>
            </a:r>
          </a:p>
        </p:txBody>
      </p:sp>
      <p:sp>
        <p:nvSpPr>
          <p:cNvPr id="27" name="TextBox 26"/>
          <p:cNvSpPr txBox="1"/>
          <p:nvPr/>
        </p:nvSpPr>
        <p:spPr>
          <a:xfrm>
            <a:off x="8001000" y="5870448"/>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Profit margin</a:t>
            </a:r>
          </a:p>
        </p:txBody>
      </p:sp>
      <p:sp>
        <p:nvSpPr>
          <p:cNvPr id="28" name="TextBox 27"/>
          <p:cNvSpPr txBox="1"/>
          <p:nvPr/>
        </p:nvSpPr>
        <p:spPr>
          <a:xfrm>
            <a:off x="9875520" y="5870448"/>
            <a:ext cx="1417320" cy="274320"/>
          </a:xfrm>
          <a:prstGeom prst="rect">
            <a:avLst/>
          </a:prstGeom>
          <a:noFill/>
        </p:spPr>
        <p:txBody>
          <a:bodyPr wrap="square" anchor="t">
            <a:spAutoFit/>
          </a:bodyPr>
          <a:lstStyle/>
          <a:p>
            <a:pPr algn="r">
              <a:lnSpc>
                <a:spcPct val="100000"/>
              </a:lnSpc>
            </a:pPr>
            <a:r>
              <a:rPr sz="1050" b="1" i="0">
                <a:solidFill>
                  <a:srgbClr val="EA580C"/>
                </a:solidFill>
                <a:latin typeface="Calibri"/>
              </a:rPr>
              <a:t>22.2%</a:t>
            </a:r>
          </a:p>
        </p:txBody>
      </p:sp>
      <p:sp>
        <p:nvSpPr>
          <p:cNvPr id="29" name="Rectangle 28"/>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Costing</a:t>
            </a:r>
          </a:p>
        </p:txBody>
      </p:sp>
      <p:pic>
        <p:nvPicPr>
          <p:cNvPr id="31" name="Picture 30"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PROJECT 4 OF 5</a:t>
            </a:r>
          </a:p>
        </p:txBody>
      </p:sp>
      <p:sp>
        <p:nvSpPr>
          <p:cNvPr id="3" name="TextBox 2"/>
          <p:cNvSpPr txBox="1"/>
          <p:nvPr/>
        </p:nvSpPr>
        <p:spPr>
          <a:xfrm>
            <a:off x="640080" y="749808"/>
            <a:ext cx="7315200" cy="731520"/>
          </a:xfrm>
          <a:prstGeom prst="rect">
            <a:avLst/>
          </a:prstGeom>
          <a:noFill/>
        </p:spPr>
        <p:txBody>
          <a:bodyPr wrap="square" anchor="t">
            <a:spAutoFit/>
          </a:bodyPr>
          <a:lstStyle/>
          <a:p>
            <a:pPr algn="l">
              <a:lnSpc>
                <a:spcPct val="100000"/>
              </a:lnSpc>
            </a:pPr>
            <a:r>
              <a:rPr sz="2400" b="1" i="0">
                <a:solidFill>
                  <a:srgbClr val="0F1A3A"/>
                </a:solidFill>
                <a:latin typeface="Calibri"/>
              </a:rPr>
              <a:t>5KW Rooftop Solar System</a:t>
            </a:r>
          </a:p>
        </p:txBody>
      </p:sp>
      <p:sp>
        <p:nvSpPr>
          <p:cNvPr id="4" name="TextBox 3"/>
          <p:cNvSpPr txBox="1"/>
          <p:nvPr/>
        </p:nvSpPr>
        <p:spPr>
          <a:xfrm>
            <a:off x="640080" y="1298448"/>
            <a:ext cx="6858000" cy="320040"/>
          </a:xfrm>
          <a:prstGeom prst="rect">
            <a:avLst/>
          </a:prstGeom>
          <a:noFill/>
        </p:spPr>
        <p:txBody>
          <a:bodyPr wrap="square" anchor="t">
            <a:spAutoFit/>
          </a:bodyPr>
          <a:lstStyle/>
          <a:p>
            <a:pPr algn="l">
              <a:lnSpc>
                <a:spcPct val="100000"/>
              </a:lnSpc>
            </a:pPr>
            <a:r>
              <a:rPr sz="1150" b="1" i="0">
                <a:solidFill>
                  <a:srgbClr val="1B5E20"/>
                </a:solidFill>
                <a:latin typeface="Calibri"/>
              </a:rPr>
              <a:t>Target customer: Large villas, small institutions, monthly bill Rs 5,000-7,000</a:t>
            </a:r>
          </a:p>
        </p:txBody>
      </p:sp>
      <p:graphicFrame>
        <p:nvGraphicFramePr>
          <p:cNvPr id="5" name="Table 4"/>
          <p:cNvGraphicFramePr>
            <a:graphicFrameLocks noGrp="1"/>
          </p:cNvGraphicFramePr>
          <p:nvPr/>
        </p:nvGraphicFramePr>
        <p:xfrm>
          <a:off x="640080" y="1737360"/>
          <a:ext cx="6858000" cy="3621024"/>
        </p:xfrm>
        <a:graphic>
          <a:graphicData uri="http://schemas.openxmlformats.org/drawingml/2006/table">
            <a:tbl>
              <a:tblPr firstRow="1" bandRow="1">
                <a:tableStyleId>{5C22544A-7EE6-4342-B048-85BDC9FD1C3A}</a:tableStyleId>
              </a:tblPr>
              <a:tblGrid>
                <a:gridCol w="2834640"/>
                <a:gridCol w="2468880"/>
                <a:gridCol w="1554480"/>
              </a:tblGrid>
              <a:tr h="329184">
                <a:tc>
                  <a:txBody>
                    <a:bodyPr wrap="square"/>
                    <a:lstStyle/>
                    <a:p>
                      <a:pPr algn="l"/>
                      <a:r>
                        <a:rPr sz="1050" b="1">
                          <a:solidFill>
                            <a:srgbClr val="FFFFFF"/>
                          </a:solidFill>
                          <a:latin typeface="Calibri"/>
                        </a:rPr>
                        <a:t>Material / Item</a:t>
                      </a:r>
                    </a:p>
                  </a:txBody>
                  <a:tcPr marL="73152" marR="73152" marT="27432" marB="27432" anchor="ctr">
                    <a:solidFill>
                      <a:srgbClr val="0F1A3A"/>
                    </a:solidFill>
                  </a:tcPr>
                </a:tc>
                <a:tc>
                  <a:txBody>
                    <a:bodyPr wrap="square"/>
                    <a:lstStyle/>
                    <a:p>
                      <a:pPr algn="l"/>
                      <a:r>
                        <a:rPr sz="1050" b="1">
                          <a:solidFill>
                            <a:srgbClr val="FFFFFF"/>
                          </a:solidFill>
                          <a:latin typeface="Calibri"/>
                        </a:rPr>
                        <a:t>Specification</a:t>
                      </a:r>
                    </a:p>
                  </a:txBody>
                  <a:tcPr marL="73152" marR="73152" marT="27432" marB="27432" anchor="ctr">
                    <a:solidFill>
                      <a:srgbClr val="0F1A3A"/>
                    </a:solidFill>
                  </a:tcPr>
                </a:tc>
                <a:tc>
                  <a:txBody>
                    <a:bodyPr wrap="square"/>
                    <a:lstStyle/>
                    <a:p>
                      <a:pPr algn="l"/>
                      <a:r>
                        <a:rPr sz="1050" b="1">
                          <a:solidFill>
                            <a:srgbClr val="FFFFFF"/>
                          </a:solidFill>
                          <a:latin typeface="Calibri"/>
                        </a:rPr>
                        <a:t>Cost</a:t>
                      </a:r>
                    </a:p>
                  </a:txBody>
                  <a:tcPr marL="73152" marR="73152" marT="27432" marB="27432" anchor="ctr">
                    <a:solidFill>
                      <a:srgbClr val="0F1A3A"/>
                    </a:solidFill>
                  </a:tcPr>
                </a:tc>
              </a:tr>
              <a:tr h="329184">
                <a:tc>
                  <a:txBody>
                    <a:bodyPr wrap="square"/>
                    <a:lstStyle/>
                    <a:p>
                      <a:pPr algn="l"/>
                      <a:r>
                        <a:rPr sz="950" b="1">
                          <a:solidFill>
                            <a:srgbClr val="0F1A3A"/>
                          </a:solidFill>
                          <a:latin typeface="Calibri"/>
                        </a:rPr>
                        <a:t>Mono PERC solar panels (540W x 10)</a:t>
                      </a:r>
                    </a:p>
                  </a:txBody>
                  <a:tcPr marL="73152" marR="73152" marT="27432" marB="27432" anchor="ctr">
                    <a:solidFill>
                      <a:srgbClr val="FFFFFF"/>
                    </a:solidFill>
                  </a:tcPr>
                </a:tc>
                <a:tc>
                  <a:txBody>
                    <a:bodyPr wrap="square"/>
                    <a:lstStyle/>
                    <a:p>
                      <a:pPr algn="l"/>
                      <a:r>
                        <a:rPr sz="950" b="0">
                          <a:solidFill>
                            <a:srgbClr val="475569"/>
                          </a:solidFill>
                          <a:latin typeface="Calibri"/>
                        </a:rPr>
                        <a:t>Tier-1, 25-year warranty</a:t>
                      </a:r>
                    </a:p>
                  </a:txBody>
                  <a:tcPr marL="73152" marR="73152" marT="27432" marB="27432" anchor="ctr">
                    <a:solidFill>
                      <a:srgbClr val="FFFFFF"/>
                    </a:solidFill>
                  </a:tcPr>
                </a:tc>
                <a:tc>
                  <a:txBody>
                    <a:bodyPr wrap="square"/>
                    <a:lstStyle/>
                    <a:p>
                      <a:pPr algn="l"/>
                      <a:r>
                        <a:rPr sz="950" b="0">
                          <a:solidFill>
                            <a:srgbClr val="475569"/>
                          </a:solidFill>
                          <a:latin typeface="Calibri"/>
                        </a:rPr>
                        <a:t>Rs 72,000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On-grid solar inverter (5KW)</a:t>
                      </a:r>
                    </a:p>
                  </a:txBody>
                  <a:tcPr marL="73152" marR="73152" marT="27432" marB="27432" anchor="ctr">
                    <a:solidFill>
                      <a:srgbClr val="F8FAFC"/>
                    </a:solidFill>
                  </a:tcPr>
                </a:tc>
                <a:tc>
                  <a:txBody>
                    <a:bodyPr wrap="square"/>
                    <a:lstStyle/>
                    <a:p>
                      <a:pPr algn="l"/>
                      <a:r>
                        <a:rPr sz="950" b="0">
                          <a:solidFill>
                            <a:srgbClr val="475569"/>
                          </a:solidFill>
                          <a:latin typeface="Calibri"/>
                        </a:rPr>
                        <a:t>5-year warranty, MNRE approved</a:t>
                      </a:r>
                    </a:p>
                  </a:txBody>
                  <a:tcPr marL="73152" marR="73152" marT="27432" marB="27432" anchor="ctr">
                    <a:solidFill>
                      <a:srgbClr val="F8FAFC"/>
                    </a:solidFill>
                  </a:tcPr>
                </a:tc>
                <a:tc>
                  <a:txBody>
                    <a:bodyPr wrap="square"/>
                    <a:lstStyle/>
                    <a:p>
                      <a:pPr algn="l"/>
                      <a:r>
                        <a:rPr sz="950" b="0">
                          <a:solidFill>
                            <a:srgbClr val="475569"/>
                          </a:solidFill>
                          <a:latin typeface="Calibri"/>
                        </a:rPr>
                        <a:t>Rs 26,500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Module mounting structure (GI)</a:t>
                      </a:r>
                    </a:p>
                  </a:txBody>
                  <a:tcPr marL="73152" marR="73152" marT="27432" marB="27432" anchor="ctr">
                    <a:solidFill>
                      <a:srgbClr val="FFFFFF"/>
                    </a:solidFill>
                  </a:tcPr>
                </a:tc>
                <a:tc>
                  <a:txBody>
                    <a:bodyPr wrap="square"/>
                    <a:lstStyle/>
                    <a:p>
                      <a:pPr algn="l"/>
                      <a:r>
                        <a:rPr sz="950" b="0">
                          <a:solidFill>
                            <a:srgbClr val="475569"/>
                          </a:solidFill>
                          <a:latin typeface="Calibri"/>
                        </a:rPr>
                        <a:t>Hot-dip galvanised, wind-load tested</a:t>
                      </a:r>
                    </a:p>
                  </a:txBody>
                  <a:tcPr marL="73152" marR="73152" marT="27432" marB="27432" anchor="ctr">
                    <a:solidFill>
                      <a:srgbClr val="FFFFFF"/>
                    </a:solidFill>
                  </a:tcPr>
                </a:tc>
                <a:tc>
                  <a:txBody>
                    <a:bodyPr wrap="square"/>
                    <a:lstStyle/>
                    <a:p>
                      <a:pPr algn="l"/>
                      <a:r>
                        <a:rPr sz="950" b="0">
                          <a:solidFill>
                            <a:srgbClr val="475569"/>
                          </a:solidFill>
                          <a:latin typeface="Calibri"/>
                        </a:rPr>
                        <a:t>Rs 14,500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DC cables &amp; connectors (MC4)</a:t>
                      </a:r>
                    </a:p>
                  </a:txBody>
                  <a:tcPr marL="73152" marR="73152" marT="27432" marB="27432" anchor="ctr">
                    <a:solidFill>
                      <a:srgbClr val="F8FAFC"/>
                    </a:solidFill>
                  </a:tcPr>
                </a:tc>
                <a:tc>
                  <a:txBody>
                    <a:bodyPr wrap="square"/>
                    <a:lstStyle/>
                    <a:p>
                      <a:pPr algn="l"/>
                      <a:r>
                        <a:rPr sz="950" b="0">
                          <a:solidFill>
                            <a:srgbClr val="475569"/>
                          </a:solidFill>
                          <a:latin typeface="Calibri"/>
                        </a:rPr>
                        <a:t>6mm² XLPE, UV resistant</a:t>
                      </a:r>
                    </a:p>
                  </a:txBody>
                  <a:tcPr marL="73152" marR="73152" marT="27432" marB="27432" anchor="ctr">
                    <a:solidFill>
                      <a:srgbClr val="F8FAFC"/>
                    </a:solidFill>
                  </a:tcPr>
                </a:tc>
                <a:tc>
                  <a:txBody>
                    <a:bodyPr wrap="square"/>
                    <a:lstStyle/>
                    <a:p>
                      <a:pPr algn="l"/>
                      <a:r>
                        <a:rPr sz="950" b="0">
                          <a:solidFill>
                            <a:srgbClr val="475569"/>
                          </a:solidFill>
                          <a:latin typeface="Calibri"/>
                        </a:rPr>
                        <a:t>Rs 5,500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AC cables &amp; earthing materials</a:t>
                      </a:r>
                    </a:p>
                  </a:txBody>
                  <a:tcPr marL="73152" marR="73152" marT="27432" marB="27432" anchor="ctr">
                    <a:solidFill>
                      <a:srgbClr val="FFFFFF"/>
                    </a:solidFill>
                  </a:tcPr>
                </a:tc>
                <a:tc>
                  <a:txBody>
                    <a:bodyPr wrap="square"/>
                    <a:lstStyle/>
                    <a:p>
                      <a:pPr algn="l"/>
                      <a:r>
                        <a:rPr sz="950" b="0">
                          <a:solidFill>
                            <a:srgbClr val="475569"/>
                          </a:solidFill>
                          <a:latin typeface="Calibri"/>
                        </a:rPr>
                        <a:t>16mm² FR-LSH, copper earth strip</a:t>
                      </a:r>
                    </a:p>
                  </a:txBody>
                  <a:tcPr marL="73152" marR="73152" marT="27432" marB="27432" anchor="ctr">
                    <a:solidFill>
                      <a:srgbClr val="FFFFFF"/>
                    </a:solidFill>
                  </a:tcPr>
                </a:tc>
                <a:tc>
                  <a:txBody>
                    <a:bodyPr wrap="square"/>
                    <a:lstStyle/>
                    <a:p>
                      <a:pPr algn="l"/>
                      <a:r>
                        <a:rPr sz="950" b="0">
                          <a:solidFill>
                            <a:srgbClr val="475569"/>
                          </a:solidFill>
                          <a:latin typeface="Calibri"/>
                        </a:rPr>
                        <a:t>Rs 4,200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Lightning arrestor &amp; surge protection</a:t>
                      </a:r>
                    </a:p>
                  </a:txBody>
                  <a:tcPr marL="73152" marR="73152" marT="27432" marB="27432" anchor="ctr">
                    <a:solidFill>
                      <a:srgbClr val="F8FAFC"/>
                    </a:solidFill>
                  </a:tcPr>
                </a:tc>
                <a:tc>
                  <a:txBody>
                    <a:bodyPr wrap="square"/>
                    <a:lstStyle/>
                    <a:p>
                      <a:pPr algn="l"/>
                      <a:r>
                        <a:rPr sz="950" b="0">
                          <a:solidFill>
                            <a:srgbClr val="475569"/>
                          </a:solidFill>
                          <a:latin typeface="Calibri"/>
                        </a:rPr>
                        <a:t>SPD Type-2, 40KA</a:t>
                      </a:r>
                    </a:p>
                  </a:txBody>
                  <a:tcPr marL="73152" marR="73152" marT="27432" marB="27432" anchor="ctr">
                    <a:solidFill>
                      <a:srgbClr val="F8FAFC"/>
                    </a:solidFill>
                  </a:tcPr>
                </a:tc>
                <a:tc>
                  <a:txBody>
                    <a:bodyPr wrap="square"/>
                    <a:lstStyle/>
                    <a:p>
                      <a:pPr algn="l"/>
                      <a:r>
                        <a:rPr sz="950" b="0">
                          <a:solidFill>
                            <a:srgbClr val="475569"/>
                          </a:solidFill>
                          <a:latin typeface="Calibri"/>
                        </a:rPr>
                        <a:t>Rs 4,000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Junction box, MCB, changeover switch</a:t>
                      </a:r>
                    </a:p>
                  </a:txBody>
                  <a:tcPr marL="73152" marR="73152" marT="27432" marB="27432" anchor="ctr">
                    <a:solidFill>
                      <a:srgbClr val="FFFFFF"/>
                    </a:solidFill>
                  </a:tcPr>
                </a:tc>
                <a:tc>
                  <a:txBody>
                    <a:bodyPr wrap="square"/>
                    <a:lstStyle/>
                    <a:p>
                      <a:pPr algn="l"/>
                      <a:r>
                        <a:rPr sz="950" b="0">
                          <a:solidFill>
                            <a:srgbClr val="475569"/>
                          </a:solidFill>
                          <a:latin typeface="Calibri"/>
                        </a:rPr>
                        <a:t>Weather-proof, 100A MCB</a:t>
                      </a:r>
                    </a:p>
                  </a:txBody>
                  <a:tcPr marL="73152" marR="73152" marT="27432" marB="27432" anchor="ctr">
                    <a:solidFill>
                      <a:srgbClr val="FFFFFF"/>
                    </a:solidFill>
                  </a:tcPr>
                </a:tc>
                <a:tc>
                  <a:txBody>
                    <a:bodyPr wrap="square"/>
                    <a:lstStyle/>
                    <a:p>
                      <a:pPr algn="l"/>
                      <a:r>
                        <a:rPr sz="950" b="0">
                          <a:solidFill>
                            <a:srgbClr val="475569"/>
                          </a:solidFill>
                          <a:latin typeface="Calibri"/>
                        </a:rPr>
                        <a:t>Rs 4,500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Net metering setup &amp; fittings</a:t>
                      </a:r>
                    </a:p>
                  </a:txBody>
                  <a:tcPr marL="73152" marR="73152" marT="27432" marB="27432" anchor="ctr">
                    <a:solidFill>
                      <a:srgbClr val="F8FAFC"/>
                    </a:solidFill>
                  </a:tcPr>
                </a:tc>
                <a:tc>
                  <a:txBody>
                    <a:bodyPr wrap="square"/>
                    <a:lstStyle/>
                    <a:p>
                      <a:pPr algn="l"/>
                      <a:r>
                        <a:rPr sz="950" b="0">
                          <a:solidFill>
                            <a:srgbClr val="475569"/>
                          </a:solidFill>
                          <a:latin typeface="Calibri"/>
                        </a:rPr>
                        <a:t>Bi-directional meter compatible</a:t>
                      </a:r>
                    </a:p>
                  </a:txBody>
                  <a:tcPr marL="73152" marR="73152" marT="27432" marB="27432" anchor="ctr">
                    <a:solidFill>
                      <a:srgbClr val="F8FAFC"/>
                    </a:solidFill>
                  </a:tcPr>
                </a:tc>
                <a:tc>
                  <a:txBody>
                    <a:bodyPr wrap="square"/>
                    <a:lstStyle/>
                    <a:p>
                      <a:pPr algn="l"/>
                      <a:r>
                        <a:rPr sz="950" b="0">
                          <a:solidFill>
                            <a:srgbClr val="475569"/>
                          </a:solidFill>
                          <a:latin typeface="Calibri"/>
                        </a:rPr>
                        <a:t>Rs 4,000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Cable trays, conduit &amp; accessories</a:t>
                      </a:r>
                    </a:p>
                  </a:txBody>
                  <a:tcPr marL="73152" marR="73152" marT="27432" marB="27432" anchor="ctr">
                    <a:solidFill>
                      <a:srgbClr val="FFFFFF"/>
                    </a:solidFill>
                  </a:tcPr>
                </a:tc>
                <a:tc>
                  <a:txBody>
                    <a:bodyPr wrap="square"/>
                    <a:lstStyle/>
                    <a:p>
                      <a:pPr algn="l"/>
                      <a:r>
                        <a:rPr sz="950" b="0">
                          <a:solidFill>
                            <a:srgbClr val="475569"/>
                          </a:solidFill>
                          <a:latin typeface="Calibri"/>
                        </a:rPr>
                        <a:t>UV stabilised PVC, distribution box</a:t>
                      </a:r>
                    </a:p>
                  </a:txBody>
                  <a:tcPr marL="73152" marR="73152" marT="27432" marB="27432" anchor="ctr">
                    <a:solidFill>
                      <a:srgbClr val="FFFFFF"/>
                    </a:solidFill>
                  </a:tcPr>
                </a:tc>
                <a:tc>
                  <a:txBody>
                    <a:bodyPr wrap="square"/>
                    <a:lstStyle/>
                    <a:p>
                      <a:pPr algn="l"/>
                      <a:r>
                        <a:rPr sz="950" b="0">
                          <a:solidFill>
                            <a:srgbClr val="475569"/>
                          </a:solidFill>
                          <a:latin typeface="Calibri"/>
                        </a:rPr>
                        <a:t>Rs 3,800</a:t>
                      </a:r>
                    </a:p>
                  </a:txBody>
                  <a:tcPr marL="73152" marR="73152" marT="27432" marB="27432" anchor="ctr">
                    <a:solidFill>
                      <a:srgbClr val="FFFFFF"/>
                    </a:solidFill>
                  </a:tcPr>
                </a:tc>
              </a:tr>
              <a:tr h="329184">
                <a:tc>
                  <a:txBody>
                    <a:bodyPr wrap="square"/>
                    <a:lstStyle/>
                    <a:p>
                      <a:pPr algn="l"/>
                      <a:r>
                        <a:rPr sz="1050" b="1">
                          <a:solidFill>
                            <a:srgbClr val="FFFFFF"/>
                          </a:solidFill>
                          <a:latin typeface="Calibri"/>
                        </a:rPr>
                        <a:t>Materials total</a:t>
                      </a:r>
                    </a:p>
                  </a:txBody>
                  <a:tcPr marL="73152" marR="73152" marT="27432" marB="27432" anchor="ctr">
                    <a:solidFill>
                      <a:srgbClr val="1B5E20"/>
                    </a:solidFill>
                  </a:tcPr>
                </a:tc>
                <a:tc>
                  <a:txBody>
                    <a:bodyPr wrap="square"/>
                    <a:lstStyle/>
                    <a:p>
                      <a:pPr algn="l"/>
                      <a:r>
                        <a:rPr sz="1100" b="0">
                          <a:solidFill>
                            <a:srgbClr val="475569"/>
                          </a:solidFill>
                          <a:latin typeface="Calibri"/>
                        </a:rPr>
                        <a:t/>
                      </a:r>
                    </a:p>
                  </a:txBody>
                  <a:tcPr marL="73152" marR="73152" marT="27432" marB="27432" anchor="ctr">
                    <a:solidFill>
                      <a:srgbClr val="1B5E20"/>
                    </a:solidFill>
                  </a:tcPr>
                </a:tc>
                <a:tc>
                  <a:txBody>
                    <a:bodyPr wrap="square"/>
                    <a:lstStyle/>
                    <a:p>
                      <a:pPr algn="l"/>
                      <a:r>
                        <a:rPr sz="1050" b="1">
                          <a:solidFill>
                            <a:srgbClr val="FFFFFF"/>
                          </a:solidFill>
                          <a:latin typeface="Calibri"/>
                        </a:rPr>
                        <a:t>Rs 139,000</a:t>
                      </a:r>
                    </a:p>
                  </a:txBody>
                  <a:tcPr marL="73152" marR="73152" marT="27432" marB="27432" anchor="ctr">
                    <a:solidFill>
                      <a:srgbClr val="1B5E20"/>
                    </a:solidFill>
                  </a:tcPr>
                </a:tc>
              </a:tr>
            </a:tbl>
          </a:graphicData>
        </a:graphic>
      </p:graphicFrame>
      <p:sp>
        <p:nvSpPr>
          <p:cNvPr id="6" name="Rounded Rectangle 5"/>
          <p:cNvSpPr/>
          <p:nvPr/>
        </p:nvSpPr>
        <p:spPr>
          <a:xfrm>
            <a:off x="7772400" y="1554480"/>
            <a:ext cx="3749039" cy="228600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001000" y="1691640"/>
            <a:ext cx="3291840" cy="274320"/>
          </a:xfrm>
          <a:prstGeom prst="rect">
            <a:avLst/>
          </a:prstGeom>
          <a:noFill/>
        </p:spPr>
        <p:txBody>
          <a:bodyPr wrap="square" anchor="t">
            <a:spAutoFit/>
          </a:bodyPr>
          <a:lstStyle/>
          <a:p>
            <a:pPr algn="l">
              <a:lnSpc>
                <a:spcPct val="100000"/>
              </a:lnSpc>
            </a:pPr>
            <a:r>
              <a:rPr sz="1000" b="1" i="0">
                <a:solidFill>
                  <a:srgbClr val="F59E0B"/>
                </a:solidFill>
                <a:latin typeface="Calibri"/>
              </a:rPr>
              <a:t>COST BUILD-UP</a:t>
            </a:r>
          </a:p>
        </p:txBody>
      </p:sp>
      <p:sp>
        <p:nvSpPr>
          <p:cNvPr id="8" name="TextBox 7"/>
          <p:cNvSpPr txBox="1"/>
          <p:nvPr/>
        </p:nvSpPr>
        <p:spPr>
          <a:xfrm>
            <a:off x="8001000" y="201168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Materials</a:t>
            </a:r>
          </a:p>
        </p:txBody>
      </p:sp>
      <p:sp>
        <p:nvSpPr>
          <p:cNvPr id="9" name="TextBox 8"/>
          <p:cNvSpPr txBox="1"/>
          <p:nvPr/>
        </p:nvSpPr>
        <p:spPr>
          <a:xfrm>
            <a:off x="9875520" y="201168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139,000</a:t>
            </a:r>
          </a:p>
        </p:txBody>
      </p:sp>
      <p:sp>
        <p:nvSpPr>
          <p:cNvPr id="10" name="TextBox 9"/>
          <p:cNvSpPr txBox="1"/>
          <p:nvPr/>
        </p:nvSpPr>
        <p:spPr>
          <a:xfrm>
            <a:off x="8001000" y="237744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Labour &amp; installation</a:t>
            </a:r>
          </a:p>
        </p:txBody>
      </p:sp>
      <p:sp>
        <p:nvSpPr>
          <p:cNvPr id="11" name="TextBox 10"/>
          <p:cNvSpPr txBox="1"/>
          <p:nvPr/>
        </p:nvSpPr>
        <p:spPr>
          <a:xfrm>
            <a:off x="9875520" y="237744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18,000</a:t>
            </a:r>
          </a:p>
        </p:txBody>
      </p:sp>
      <p:sp>
        <p:nvSpPr>
          <p:cNvPr id="12" name="TextBox 11"/>
          <p:cNvSpPr txBox="1"/>
          <p:nvPr/>
        </p:nvSpPr>
        <p:spPr>
          <a:xfrm>
            <a:off x="8001000" y="274320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Overheads / transport</a:t>
            </a:r>
          </a:p>
        </p:txBody>
      </p:sp>
      <p:sp>
        <p:nvSpPr>
          <p:cNvPr id="13" name="TextBox 12"/>
          <p:cNvSpPr txBox="1"/>
          <p:nvPr/>
        </p:nvSpPr>
        <p:spPr>
          <a:xfrm>
            <a:off x="9875520" y="274320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8,000</a:t>
            </a:r>
          </a:p>
        </p:txBody>
      </p:sp>
      <p:sp>
        <p:nvSpPr>
          <p:cNvPr id="14" name="Rectangle 13"/>
          <p:cNvSpPr/>
          <p:nvPr/>
        </p:nvSpPr>
        <p:spPr>
          <a:xfrm>
            <a:off x="7955279" y="3136391"/>
            <a:ext cx="3383280" cy="18288"/>
          </a:xfrm>
          <a:prstGeom prst="rect">
            <a:avLst/>
          </a:prstGeom>
          <a:solidFill>
            <a:srgbClr val="94A3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01000" y="3218688"/>
            <a:ext cx="2103120" cy="274320"/>
          </a:xfrm>
          <a:prstGeom prst="rect">
            <a:avLst/>
          </a:prstGeom>
          <a:noFill/>
        </p:spPr>
        <p:txBody>
          <a:bodyPr wrap="square" anchor="t">
            <a:spAutoFit/>
          </a:bodyPr>
          <a:lstStyle/>
          <a:p>
            <a:pPr algn="l">
              <a:lnSpc>
                <a:spcPct val="100000"/>
              </a:lnSpc>
            </a:pPr>
            <a:r>
              <a:rPr sz="1100" b="1" i="0">
                <a:solidFill>
                  <a:srgbClr val="0F1A3A"/>
                </a:solidFill>
                <a:latin typeface="Calibri"/>
              </a:rPr>
              <a:t>Total project cost</a:t>
            </a:r>
          </a:p>
        </p:txBody>
      </p:sp>
      <p:sp>
        <p:nvSpPr>
          <p:cNvPr id="16" name="TextBox 15"/>
          <p:cNvSpPr txBox="1"/>
          <p:nvPr/>
        </p:nvSpPr>
        <p:spPr>
          <a:xfrm>
            <a:off x="9875520" y="3218688"/>
            <a:ext cx="1417320" cy="274320"/>
          </a:xfrm>
          <a:prstGeom prst="rect">
            <a:avLst/>
          </a:prstGeom>
          <a:noFill/>
        </p:spPr>
        <p:txBody>
          <a:bodyPr wrap="square" anchor="t">
            <a:spAutoFit/>
          </a:bodyPr>
          <a:lstStyle/>
          <a:p>
            <a:pPr algn="r">
              <a:lnSpc>
                <a:spcPct val="100000"/>
              </a:lnSpc>
            </a:pPr>
            <a:r>
              <a:rPr sz="1100" b="1" i="0">
                <a:solidFill>
                  <a:srgbClr val="E11D48"/>
                </a:solidFill>
                <a:latin typeface="Calibri"/>
              </a:rPr>
              <a:t>Rs 165,000</a:t>
            </a:r>
          </a:p>
        </p:txBody>
      </p:sp>
      <p:sp>
        <p:nvSpPr>
          <p:cNvPr id="17" name="Rounded Rectangle 16"/>
          <p:cNvSpPr/>
          <p:nvPr/>
        </p:nvSpPr>
        <p:spPr>
          <a:xfrm>
            <a:off x="7772400" y="4023360"/>
            <a:ext cx="3749039" cy="22860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001000" y="4160520"/>
            <a:ext cx="3291840" cy="274320"/>
          </a:xfrm>
          <a:prstGeom prst="rect">
            <a:avLst/>
          </a:prstGeom>
          <a:noFill/>
        </p:spPr>
        <p:txBody>
          <a:bodyPr wrap="square" anchor="t">
            <a:spAutoFit/>
          </a:bodyPr>
          <a:lstStyle/>
          <a:p>
            <a:pPr algn="l">
              <a:lnSpc>
                <a:spcPct val="100000"/>
              </a:lnSpc>
            </a:pPr>
            <a:r>
              <a:rPr sz="1000" b="1" i="0">
                <a:solidFill>
                  <a:srgbClr val="1B5E20"/>
                </a:solidFill>
                <a:latin typeface="Calibri"/>
              </a:rPr>
              <a:t>CUSTOMER PRICING</a:t>
            </a:r>
          </a:p>
        </p:txBody>
      </p:sp>
      <p:sp>
        <p:nvSpPr>
          <p:cNvPr id="19" name="TextBox 18"/>
          <p:cNvSpPr txBox="1"/>
          <p:nvPr/>
        </p:nvSpPr>
        <p:spPr>
          <a:xfrm>
            <a:off x="8001000" y="448056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Suggested price</a:t>
            </a:r>
          </a:p>
        </p:txBody>
      </p:sp>
      <p:sp>
        <p:nvSpPr>
          <p:cNvPr id="20" name="TextBox 19"/>
          <p:cNvSpPr txBox="1"/>
          <p:nvPr/>
        </p:nvSpPr>
        <p:spPr>
          <a:xfrm>
            <a:off x="9875520" y="448056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210,000</a:t>
            </a:r>
          </a:p>
        </p:txBody>
      </p:sp>
      <p:sp>
        <p:nvSpPr>
          <p:cNvPr id="21" name="TextBox 20"/>
          <p:cNvSpPr txBox="1"/>
          <p:nvPr/>
        </p:nvSpPr>
        <p:spPr>
          <a:xfrm>
            <a:off x="8001000" y="4828032"/>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Govt. subsidy</a:t>
            </a:r>
          </a:p>
        </p:txBody>
      </p:sp>
      <p:sp>
        <p:nvSpPr>
          <p:cNvPr id="22" name="TextBox 21"/>
          <p:cNvSpPr txBox="1"/>
          <p:nvPr/>
        </p:nvSpPr>
        <p:spPr>
          <a:xfrm>
            <a:off x="9875520" y="4828032"/>
            <a:ext cx="1417320" cy="274320"/>
          </a:xfrm>
          <a:prstGeom prst="rect">
            <a:avLst/>
          </a:prstGeom>
          <a:noFill/>
        </p:spPr>
        <p:txBody>
          <a:bodyPr wrap="square" anchor="t">
            <a:spAutoFit/>
          </a:bodyPr>
          <a:lstStyle/>
          <a:p>
            <a:pPr algn="r">
              <a:lnSpc>
                <a:spcPct val="100000"/>
              </a:lnSpc>
            </a:pPr>
            <a:r>
              <a:rPr sz="1050" b="1" i="0">
                <a:solidFill>
                  <a:srgbClr val="059669"/>
                </a:solidFill>
                <a:latin typeface="Calibri"/>
              </a:rPr>
              <a:t>Rs 78,000</a:t>
            </a:r>
          </a:p>
        </p:txBody>
      </p:sp>
      <p:sp>
        <p:nvSpPr>
          <p:cNvPr id="23" name="TextBox 22"/>
          <p:cNvSpPr txBox="1"/>
          <p:nvPr/>
        </p:nvSpPr>
        <p:spPr>
          <a:xfrm>
            <a:off x="8001000" y="5175504"/>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Net customer pays</a:t>
            </a:r>
          </a:p>
        </p:txBody>
      </p:sp>
      <p:sp>
        <p:nvSpPr>
          <p:cNvPr id="24" name="TextBox 23"/>
          <p:cNvSpPr txBox="1"/>
          <p:nvPr/>
        </p:nvSpPr>
        <p:spPr>
          <a:xfrm>
            <a:off x="9875520" y="5175504"/>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132,000</a:t>
            </a:r>
          </a:p>
        </p:txBody>
      </p:sp>
      <p:sp>
        <p:nvSpPr>
          <p:cNvPr id="25" name="TextBox 24"/>
          <p:cNvSpPr txBox="1"/>
          <p:nvPr/>
        </p:nvSpPr>
        <p:spPr>
          <a:xfrm>
            <a:off x="8001000" y="5522976"/>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Gross profit</a:t>
            </a:r>
          </a:p>
        </p:txBody>
      </p:sp>
      <p:sp>
        <p:nvSpPr>
          <p:cNvPr id="26" name="TextBox 25"/>
          <p:cNvSpPr txBox="1"/>
          <p:nvPr/>
        </p:nvSpPr>
        <p:spPr>
          <a:xfrm>
            <a:off x="9875520" y="5522976"/>
            <a:ext cx="1417320" cy="274320"/>
          </a:xfrm>
          <a:prstGeom prst="rect">
            <a:avLst/>
          </a:prstGeom>
          <a:noFill/>
        </p:spPr>
        <p:txBody>
          <a:bodyPr wrap="square" anchor="t">
            <a:spAutoFit/>
          </a:bodyPr>
          <a:lstStyle/>
          <a:p>
            <a:pPr algn="r">
              <a:lnSpc>
                <a:spcPct val="100000"/>
              </a:lnSpc>
            </a:pPr>
            <a:r>
              <a:rPr sz="1050" b="1" i="0">
                <a:solidFill>
                  <a:srgbClr val="059669"/>
                </a:solidFill>
                <a:latin typeface="Calibri"/>
              </a:rPr>
              <a:t>Rs 45,000</a:t>
            </a:r>
          </a:p>
        </p:txBody>
      </p:sp>
      <p:sp>
        <p:nvSpPr>
          <p:cNvPr id="27" name="TextBox 26"/>
          <p:cNvSpPr txBox="1"/>
          <p:nvPr/>
        </p:nvSpPr>
        <p:spPr>
          <a:xfrm>
            <a:off x="8001000" y="5870448"/>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Profit margin</a:t>
            </a:r>
          </a:p>
        </p:txBody>
      </p:sp>
      <p:sp>
        <p:nvSpPr>
          <p:cNvPr id="28" name="TextBox 27"/>
          <p:cNvSpPr txBox="1"/>
          <p:nvPr/>
        </p:nvSpPr>
        <p:spPr>
          <a:xfrm>
            <a:off x="9875520" y="5870448"/>
            <a:ext cx="1417320" cy="274320"/>
          </a:xfrm>
          <a:prstGeom prst="rect">
            <a:avLst/>
          </a:prstGeom>
          <a:noFill/>
        </p:spPr>
        <p:txBody>
          <a:bodyPr wrap="square" anchor="t">
            <a:spAutoFit/>
          </a:bodyPr>
          <a:lstStyle/>
          <a:p>
            <a:pPr algn="r">
              <a:lnSpc>
                <a:spcPct val="100000"/>
              </a:lnSpc>
            </a:pPr>
            <a:r>
              <a:rPr sz="1050" b="1" i="0">
                <a:solidFill>
                  <a:srgbClr val="EA580C"/>
                </a:solidFill>
                <a:latin typeface="Calibri"/>
              </a:rPr>
              <a:t>21.4%</a:t>
            </a:r>
          </a:p>
        </p:txBody>
      </p:sp>
      <p:sp>
        <p:nvSpPr>
          <p:cNvPr id="29" name="Rectangle 28"/>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Costing</a:t>
            </a:r>
          </a:p>
        </p:txBody>
      </p:sp>
      <p:pic>
        <p:nvPicPr>
          <p:cNvPr id="31" name="Picture 30"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PROJECT 5 OF 5</a:t>
            </a:r>
          </a:p>
        </p:txBody>
      </p:sp>
      <p:sp>
        <p:nvSpPr>
          <p:cNvPr id="3" name="TextBox 2"/>
          <p:cNvSpPr txBox="1"/>
          <p:nvPr/>
        </p:nvSpPr>
        <p:spPr>
          <a:xfrm>
            <a:off x="640080" y="749808"/>
            <a:ext cx="7315200" cy="731520"/>
          </a:xfrm>
          <a:prstGeom prst="rect">
            <a:avLst/>
          </a:prstGeom>
          <a:noFill/>
        </p:spPr>
        <p:txBody>
          <a:bodyPr wrap="square" anchor="t">
            <a:spAutoFit/>
          </a:bodyPr>
          <a:lstStyle/>
          <a:p>
            <a:pPr algn="l">
              <a:lnSpc>
                <a:spcPct val="100000"/>
              </a:lnSpc>
            </a:pPr>
            <a:r>
              <a:rPr sz="2400" b="1" i="0">
                <a:solidFill>
                  <a:srgbClr val="0F1A3A"/>
                </a:solidFill>
                <a:latin typeface="Calibri"/>
              </a:rPr>
              <a:t>10KW Rooftop Solar System</a:t>
            </a:r>
          </a:p>
        </p:txBody>
      </p:sp>
      <p:sp>
        <p:nvSpPr>
          <p:cNvPr id="4" name="TextBox 3"/>
          <p:cNvSpPr txBox="1"/>
          <p:nvPr/>
        </p:nvSpPr>
        <p:spPr>
          <a:xfrm>
            <a:off x="640080" y="1298448"/>
            <a:ext cx="6858000" cy="320040"/>
          </a:xfrm>
          <a:prstGeom prst="rect">
            <a:avLst/>
          </a:prstGeom>
          <a:noFill/>
        </p:spPr>
        <p:txBody>
          <a:bodyPr wrap="square" anchor="t">
            <a:spAutoFit/>
          </a:bodyPr>
          <a:lstStyle/>
          <a:p>
            <a:pPr algn="l">
              <a:lnSpc>
                <a:spcPct val="100000"/>
              </a:lnSpc>
            </a:pPr>
            <a:r>
              <a:rPr sz="1150" b="1" i="0">
                <a:solidFill>
                  <a:srgbClr val="1B5E20"/>
                </a:solidFill>
                <a:latin typeface="Calibri"/>
              </a:rPr>
              <a:t>Target customer: Institutions, hospitals, corporate offices, monthly bill Rs 10,000+</a:t>
            </a:r>
          </a:p>
        </p:txBody>
      </p:sp>
      <p:graphicFrame>
        <p:nvGraphicFramePr>
          <p:cNvPr id="5" name="Table 4"/>
          <p:cNvGraphicFramePr>
            <a:graphicFrameLocks noGrp="1"/>
          </p:cNvGraphicFramePr>
          <p:nvPr/>
        </p:nvGraphicFramePr>
        <p:xfrm>
          <a:off x="640080" y="1737360"/>
          <a:ext cx="6858000" cy="3621024"/>
        </p:xfrm>
        <a:graphic>
          <a:graphicData uri="http://schemas.openxmlformats.org/drawingml/2006/table">
            <a:tbl>
              <a:tblPr firstRow="1" bandRow="1">
                <a:tableStyleId>{5C22544A-7EE6-4342-B048-85BDC9FD1C3A}</a:tableStyleId>
              </a:tblPr>
              <a:tblGrid>
                <a:gridCol w="2834640"/>
                <a:gridCol w="2468880"/>
                <a:gridCol w="1554480"/>
              </a:tblGrid>
              <a:tr h="329184">
                <a:tc>
                  <a:txBody>
                    <a:bodyPr wrap="square"/>
                    <a:lstStyle/>
                    <a:p>
                      <a:pPr algn="l"/>
                      <a:r>
                        <a:rPr sz="1050" b="1">
                          <a:solidFill>
                            <a:srgbClr val="FFFFFF"/>
                          </a:solidFill>
                          <a:latin typeface="Calibri"/>
                        </a:rPr>
                        <a:t>Material / Item</a:t>
                      </a:r>
                    </a:p>
                  </a:txBody>
                  <a:tcPr marL="73152" marR="73152" marT="27432" marB="27432" anchor="ctr">
                    <a:solidFill>
                      <a:srgbClr val="0F1A3A"/>
                    </a:solidFill>
                  </a:tcPr>
                </a:tc>
                <a:tc>
                  <a:txBody>
                    <a:bodyPr wrap="square"/>
                    <a:lstStyle/>
                    <a:p>
                      <a:pPr algn="l"/>
                      <a:r>
                        <a:rPr sz="1050" b="1">
                          <a:solidFill>
                            <a:srgbClr val="FFFFFF"/>
                          </a:solidFill>
                          <a:latin typeface="Calibri"/>
                        </a:rPr>
                        <a:t>Specification</a:t>
                      </a:r>
                    </a:p>
                  </a:txBody>
                  <a:tcPr marL="73152" marR="73152" marT="27432" marB="27432" anchor="ctr">
                    <a:solidFill>
                      <a:srgbClr val="0F1A3A"/>
                    </a:solidFill>
                  </a:tcPr>
                </a:tc>
                <a:tc>
                  <a:txBody>
                    <a:bodyPr wrap="square"/>
                    <a:lstStyle/>
                    <a:p>
                      <a:pPr algn="l"/>
                      <a:r>
                        <a:rPr sz="1050" b="1">
                          <a:solidFill>
                            <a:srgbClr val="FFFFFF"/>
                          </a:solidFill>
                          <a:latin typeface="Calibri"/>
                        </a:rPr>
                        <a:t>Cost</a:t>
                      </a:r>
                    </a:p>
                  </a:txBody>
                  <a:tcPr marL="73152" marR="73152" marT="27432" marB="27432" anchor="ctr">
                    <a:solidFill>
                      <a:srgbClr val="0F1A3A"/>
                    </a:solidFill>
                  </a:tcPr>
                </a:tc>
              </a:tr>
              <a:tr h="329184">
                <a:tc>
                  <a:txBody>
                    <a:bodyPr wrap="square"/>
                    <a:lstStyle/>
                    <a:p>
                      <a:pPr algn="l"/>
                      <a:r>
                        <a:rPr sz="950" b="1">
                          <a:solidFill>
                            <a:srgbClr val="0F1A3A"/>
                          </a:solidFill>
                          <a:latin typeface="Calibri"/>
                        </a:rPr>
                        <a:t>Mono PERC solar panels (540W x 19)</a:t>
                      </a:r>
                    </a:p>
                  </a:txBody>
                  <a:tcPr marL="73152" marR="73152" marT="27432" marB="27432" anchor="ctr">
                    <a:solidFill>
                      <a:srgbClr val="FFFFFF"/>
                    </a:solidFill>
                  </a:tcPr>
                </a:tc>
                <a:tc>
                  <a:txBody>
                    <a:bodyPr wrap="square"/>
                    <a:lstStyle/>
                    <a:p>
                      <a:pPr algn="l"/>
                      <a:r>
                        <a:rPr sz="950" b="0">
                          <a:solidFill>
                            <a:srgbClr val="475569"/>
                          </a:solidFill>
                          <a:latin typeface="Calibri"/>
                        </a:rPr>
                        <a:t>Tier-1, 25-year warranty</a:t>
                      </a:r>
                    </a:p>
                  </a:txBody>
                  <a:tcPr marL="73152" marR="73152" marT="27432" marB="27432" anchor="ctr">
                    <a:solidFill>
                      <a:srgbClr val="FFFFFF"/>
                    </a:solidFill>
                  </a:tcPr>
                </a:tc>
                <a:tc>
                  <a:txBody>
                    <a:bodyPr wrap="square"/>
                    <a:lstStyle/>
                    <a:p>
                      <a:pPr algn="l"/>
                      <a:r>
                        <a:rPr sz="950" b="0">
                          <a:solidFill>
                            <a:srgbClr val="475569"/>
                          </a:solidFill>
                          <a:latin typeface="Calibri"/>
                        </a:rPr>
                        <a:t>Rs 1,36,800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On-grid solar inverter (10KW)</a:t>
                      </a:r>
                    </a:p>
                  </a:txBody>
                  <a:tcPr marL="73152" marR="73152" marT="27432" marB="27432" anchor="ctr">
                    <a:solidFill>
                      <a:srgbClr val="F8FAFC"/>
                    </a:solidFill>
                  </a:tcPr>
                </a:tc>
                <a:tc>
                  <a:txBody>
                    <a:bodyPr wrap="square"/>
                    <a:lstStyle/>
                    <a:p>
                      <a:pPr algn="l"/>
                      <a:r>
                        <a:rPr sz="950" b="0">
                          <a:solidFill>
                            <a:srgbClr val="475569"/>
                          </a:solidFill>
                          <a:latin typeface="Calibri"/>
                        </a:rPr>
                        <a:t>5-year warranty, MNRE approved</a:t>
                      </a:r>
                    </a:p>
                  </a:txBody>
                  <a:tcPr marL="73152" marR="73152" marT="27432" marB="27432" anchor="ctr">
                    <a:solidFill>
                      <a:srgbClr val="F8FAFC"/>
                    </a:solidFill>
                  </a:tcPr>
                </a:tc>
                <a:tc>
                  <a:txBody>
                    <a:bodyPr wrap="square"/>
                    <a:lstStyle/>
                    <a:p>
                      <a:pPr algn="l"/>
                      <a:r>
                        <a:rPr sz="950" b="0">
                          <a:solidFill>
                            <a:srgbClr val="475569"/>
                          </a:solidFill>
                          <a:latin typeface="Calibri"/>
                        </a:rPr>
                        <a:t>Rs 48,000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Module mounting structure (GI)</a:t>
                      </a:r>
                    </a:p>
                  </a:txBody>
                  <a:tcPr marL="73152" marR="73152" marT="27432" marB="27432" anchor="ctr">
                    <a:solidFill>
                      <a:srgbClr val="FFFFFF"/>
                    </a:solidFill>
                  </a:tcPr>
                </a:tc>
                <a:tc>
                  <a:txBody>
                    <a:bodyPr wrap="square"/>
                    <a:lstStyle/>
                    <a:p>
                      <a:pPr algn="l"/>
                      <a:r>
                        <a:rPr sz="950" b="0">
                          <a:solidFill>
                            <a:srgbClr val="475569"/>
                          </a:solidFill>
                          <a:latin typeface="Calibri"/>
                        </a:rPr>
                        <a:t>Hot-dip galvanised, wind-load tested</a:t>
                      </a:r>
                    </a:p>
                  </a:txBody>
                  <a:tcPr marL="73152" marR="73152" marT="27432" marB="27432" anchor="ctr">
                    <a:solidFill>
                      <a:srgbClr val="FFFFFF"/>
                    </a:solidFill>
                  </a:tcPr>
                </a:tc>
                <a:tc>
                  <a:txBody>
                    <a:bodyPr wrap="square"/>
                    <a:lstStyle/>
                    <a:p>
                      <a:pPr algn="l"/>
                      <a:r>
                        <a:rPr sz="950" b="0">
                          <a:solidFill>
                            <a:srgbClr val="475569"/>
                          </a:solidFill>
                          <a:latin typeface="Calibri"/>
                        </a:rPr>
                        <a:t>Rs 28,000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DC cables &amp; connectors (MC4)</a:t>
                      </a:r>
                    </a:p>
                  </a:txBody>
                  <a:tcPr marL="73152" marR="73152" marT="27432" marB="27432" anchor="ctr">
                    <a:solidFill>
                      <a:srgbClr val="F8FAFC"/>
                    </a:solidFill>
                  </a:tcPr>
                </a:tc>
                <a:tc>
                  <a:txBody>
                    <a:bodyPr wrap="square"/>
                    <a:lstStyle/>
                    <a:p>
                      <a:pPr algn="l"/>
                      <a:r>
                        <a:rPr sz="950" b="0">
                          <a:solidFill>
                            <a:srgbClr val="475569"/>
                          </a:solidFill>
                          <a:latin typeface="Calibri"/>
                        </a:rPr>
                        <a:t>6mm² XLPE, UV resistant</a:t>
                      </a:r>
                    </a:p>
                  </a:txBody>
                  <a:tcPr marL="73152" marR="73152" marT="27432" marB="27432" anchor="ctr">
                    <a:solidFill>
                      <a:srgbClr val="F8FAFC"/>
                    </a:solidFill>
                  </a:tcPr>
                </a:tc>
                <a:tc>
                  <a:txBody>
                    <a:bodyPr wrap="square"/>
                    <a:lstStyle/>
                    <a:p>
                      <a:pPr algn="l"/>
                      <a:r>
                        <a:rPr sz="950" b="0">
                          <a:solidFill>
                            <a:srgbClr val="475569"/>
                          </a:solidFill>
                          <a:latin typeface="Calibri"/>
                        </a:rPr>
                        <a:t>Rs 10,500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AC cables &amp; earthing materials</a:t>
                      </a:r>
                    </a:p>
                  </a:txBody>
                  <a:tcPr marL="73152" marR="73152" marT="27432" marB="27432" anchor="ctr">
                    <a:solidFill>
                      <a:srgbClr val="FFFFFF"/>
                    </a:solidFill>
                  </a:tcPr>
                </a:tc>
                <a:tc>
                  <a:txBody>
                    <a:bodyPr wrap="square"/>
                    <a:lstStyle/>
                    <a:p>
                      <a:pPr algn="l"/>
                      <a:r>
                        <a:rPr sz="950" b="0">
                          <a:solidFill>
                            <a:srgbClr val="475569"/>
                          </a:solidFill>
                          <a:latin typeface="Calibri"/>
                        </a:rPr>
                        <a:t>25mm² FR-LSH, copper earth strip</a:t>
                      </a:r>
                    </a:p>
                  </a:txBody>
                  <a:tcPr marL="73152" marR="73152" marT="27432" marB="27432" anchor="ctr">
                    <a:solidFill>
                      <a:srgbClr val="FFFFFF"/>
                    </a:solidFill>
                  </a:tcPr>
                </a:tc>
                <a:tc>
                  <a:txBody>
                    <a:bodyPr wrap="square"/>
                    <a:lstStyle/>
                    <a:p>
                      <a:pPr algn="l"/>
                      <a:r>
                        <a:rPr sz="950" b="0">
                          <a:solidFill>
                            <a:srgbClr val="475569"/>
                          </a:solidFill>
                          <a:latin typeface="Calibri"/>
                        </a:rPr>
                        <a:t>Rs 7,500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Lightning arrestor &amp; surge protection</a:t>
                      </a:r>
                    </a:p>
                  </a:txBody>
                  <a:tcPr marL="73152" marR="73152" marT="27432" marB="27432" anchor="ctr">
                    <a:solidFill>
                      <a:srgbClr val="F8FAFC"/>
                    </a:solidFill>
                  </a:tcPr>
                </a:tc>
                <a:tc>
                  <a:txBody>
                    <a:bodyPr wrap="square"/>
                    <a:lstStyle/>
                    <a:p>
                      <a:pPr algn="l"/>
                      <a:r>
                        <a:rPr sz="950" b="0">
                          <a:solidFill>
                            <a:srgbClr val="475569"/>
                          </a:solidFill>
                          <a:latin typeface="Calibri"/>
                        </a:rPr>
                        <a:t>SPD Type-2, 40KA</a:t>
                      </a:r>
                    </a:p>
                  </a:txBody>
                  <a:tcPr marL="73152" marR="73152" marT="27432" marB="27432" anchor="ctr">
                    <a:solidFill>
                      <a:srgbClr val="F8FAFC"/>
                    </a:solidFill>
                  </a:tcPr>
                </a:tc>
                <a:tc>
                  <a:txBody>
                    <a:bodyPr wrap="square"/>
                    <a:lstStyle/>
                    <a:p>
                      <a:pPr algn="l"/>
                      <a:r>
                        <a:rPr sz="950" b="0">
                          <a:solidFill>
                            <a:srgbClr val="475569"/>
                          </a:solidFill>
                          <a:latin typeface="Calibri"/>
                        </a:rPr>
                        <a:t>Rs 6,500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Junction boxes, MCB, MCCB, changeover</a:t>
                      </a:r>
                    </a:p>
                  </a:txBody>
                  <a:tcPr marL="73152" marR="73152" marT="27432" marB="27432" anchor="ctr">
                    <a:solidFill>
                      <a:srgbClr val="FFFFFF"/>
                    </a:solidFill>
                  </a:tcPr>
                </a:tc>
                <a:tc>
                  <a:txBody>
                    <a:bodyPr wrap="square"/>
                    <a:lstStyle/>
                    <a:p>
                      <a:pPr algn="l"/>
                      <a:r>
                        <a:rPr sz="950" b="0">
                          <a:solidFill>
                            <a:srgbClr val="475569"/>
                          </a:solidFill>
                          <a:latin typeface="Calibri"/>
                        </a:rPr>
                        <a:t>IP65 rated, 125A MCCB</a:t>
                      </a:r>
                    </a:p>
                  </a:txBody>
                  <a:tcPr marL="73152" marR="73152" marT="27432" marB="27432" anchor="ctr">
                    <a:solidFill>
                      <a:srgbClr val="FFFFFF"/>
                    </a:solidFill>
                  </a:tcPr>
                </a:tc>
                <a:tc>
                  <a:txBody>
                    <a:bodyPr wrap="square"/>
                    <a:lstStyle/>
                    <a:p>
                      <a:pPr algn="l"/>
                      <a:r>
                        <a:rPr sz="950" b="0">
                          <a:solidFill>
                            <a:srgbClr val="475569"/>
                          </a:solidFill>
                          <a:latin typeface="Calibri"/>
                        </a:rPr>
                        <a:t>Rs 8,000</a:t>
                      </a:r>
                    </a:p>
                  </a:txBody>
                  <a:tcPr marL="73152" marR="73152" marT="27432" marB="27432" anchor="ctr">
                    <a:solidFill>
                      <a:srgbClr val="FFFFFF"/>
                    </a:solidFill>
                  </a:tcPr>
                </a:tc>
              </a:tr>
              <a:tr h="329184">
                <a:tc>
                  <a:txBody>
                    <a:bodyPr wrap="square"/>
                    <a:lstStyle/>
                    <a:p>
                      <a:pPr algn="l"/>
                      <a:r>
                        <a:rPr sz="950" b="1">
                          <a:solidFill>
                            <a:srgbClr val="0F1A3A"/>
                          </a:solidFill>
                          <a:latin typeface="Calibri"/>
                        </a:rPr>
                        <a:t>Net metering setup &amp; fittings</a:t>
                      </a:r>
                    </a:p>
                  </a:txBody>
                  <a:tcPr marL="73152" marR="73152" marT="27432" marB="27432" anchor="ctr">
                    <a:solidFill>
                      <a:srgbClr val="F8FAFC"/>
                    </a:solidFill>
                  </a:tcPr>
                </a:tc>
                <a:tc>
                  <a:txBody>
                    <a:bodyPr wrap="square"/>
                    <a:lstStyle/>
                    <a:p>
                      <a:pPr algn="l"/>
                      <a:r>
                        <a:rPr sz="950" b="0">
                          <a:solidFill>
                            <a:srgbClr val="475569"/>
                          </a:solidFill>
                          <a:latin typeface="Calibri"/>
                        </a:rPr>
                        <a:t>Bi-directional meter compatible</a:t>
                      </a:r>
                    </a:p>
                  </a:txBody>
                  <a:tcPr marL="73152" marR="73152" marT="27432" marB="27432" anchor="ctr">
                    <a:solidFill>
                      <a:srgbClr val="F8FAFC"/>
                    </a:solidFill>
                  </a:tcPr>
                </a:tc>
                <a:tc>
                  <a:txBody>
                    <a:bodyPr wrap="square"/>
                    <a:lstStyle/>
                    <a:p>
                      <a:pPr algn="l"/>
                      <a:r>
                        <a:rPr sz="950" b="0">
                          <a:solidFill>
                            <a:srgbClr val="475569"/>
                          </a:solidFill>
                          <a:latin typeface="Calibri"/>
                        </a:rPr>
                        <a:t>Rs 6,000</a:t>
                      </a:r>
                    </a:p>
                  </a:txBody>
                  <a:tcPr marL="73152" marR="73152" marT="27432" marB="27432" anchor="ctr">
                    <a:solidFill>
                      <a:srgbClr val="F8FAFC"/>
                    </a:solidFill>
                  </a:tcPr>
                </a:tc>
              </a:tr>
              <a:tr h="329184">
                <a:tc>
                  <a:txBody>
                    <a:bodyPr wrap="square"/>
                    <a:lstStyle/>
                    <a:p>
                      <a:pPr algn="l"/>
                      <a:r>
                        <a:rPr sz="950" b="1">
                          <a:solidFill>
                            <a:srgbClr val="0F1A3A"/>
                          </a:solidFill>
                          <a:latin typeface="Calibri"/>
                        </a:rPr>
                        <a:t>Cable trays, conduit, distribution board</a:t>
                      </a:r>
                    </a:p>
                  </a:txBody>
                  <a:tcPr marL="73152" marR="73152" marT="27432" marB="27432" anchor="ctr">
                    <a:solidFill>
                      <a:srgbClr val="FFFFFF"/>
                    </a:solidFill>
                  </a:tcPr>
                </a:tc>
                <a:tc>
                  <a:txBody>
                    <a:bodyPr wrap="square"/>
                    <a:lstStyle/>
                    <a:p>
                      <a:pPr algn="l"/>
                      <a:r>
                        <a:rPr sz="950" b="0">
                          <a:solidFill>
                            <a:srgbClr val="475569"/>
                          </a:solidFill>
                          <a:latin typeface="Calibri"/>
                        </a:rPr>
                        <a:t>Galvanised steel trays, 3-phase DB</a:t>
                      </a:r>
                    </a:p>
                  </a:txBody>
                  <a:tcPr marL="73152" marR="73152" marT="27432" marB="27432" anchor="ctr">
                    <a:solidFill>
                      <a:srgbClr val="FFFFFF"/>
                    </a:solidFill>
                  </a:tcPr>
                </a:tc>
                <a:tc>
                  <a:txBody>
                    <a:bodyPr wrap="square"/>
                    <a:lstStyle/>
                    <a:p>
                      <a:pPr algn="l"/>
                      <a:r>
                        <a:rPr sz="950" b="0">
                          <a:solidFill>
                            <a:srgbClr val="475569"/>
                          </a:solidFill>
                          <a:latin typeface="Calibri"/>
                        </a:rPr>
                        <a:t>Rs 6,700</a:t>
                      </a:r>
                    </a:p>
                  </a:txBody>
                  <a:tcPr marL="73152" marR="73152" marT="27432" marB="27432" anchor="ctr">
                    <a:solidFill>
                      <a:srgbClr val="FFFFFF"/>
                    </a:solidFill>
                  </a:tcPr>
                </a:tc>
              </a:tr>
              <a:tr h="329184">
                <a:tc>
                  <a:txBody>
                    <a:bodyPr wrap="square"/>
                    <a:lstStyle/>
                    <a:p>
                      <a:pPr algn="l"/>
                      <a:r>
                        <a:rPr sz="1050" b="1">
                          <a:solidFill>
                            <a:srgbClr val="FFFFFF"/>
                          </a:solidFill>
                          <a:latin typeface="Calibri"/>
                        </a:rPr>
                        <a:t>Materials total</a:t>
                      </a:r>
                    </a:p>
                  </a:txBody>
                  <a:tcPr marL="73152" marR="73152" marT="27432" marB="27432" anchor="ctr">
                    <a:solidFill>
                      <a:srgbClr val="1B5E20"/>
                    </a:solidFill>
                  </a:tcPr>
                </a:tc>
                <a:tc>
                  <a:txBody>
                    <a:bodyPr wrap="square"/>
                    <a:lstStyle/>
                    <a:p>
                      <a:pPr algn="l"/>
                      <a:r>
                        <a:rPr sz="1100" b="0">
                          <a:solidFill>
                            <a:srgbClr val="475569"/>
                          </a:solidFill>
                          <a:latin typeface="Calibri"/>
                        </a:rPr>
                        <a:t/>
                      </a:r>
                    </a:p>
                  </a:txBody>
                  <a:tcPr marL="73152" marR="73152" marT="27432" marB="27432" anchor="ctr">
                    <a:solidFill>
                      <a:srgbClr val="1B5E20"/>
                    </a:solidFill>
                  </a:tcPr>
                </a:tc>
                <a:tc>
                  <a:txBody>
                    <a:bodyPr wrap="square"/>
                    <a:lstStyle/>
                    <a:p>
                      <a:pPr algn="l"/>
                      <a:r>
                        <a:rPr sz="1050" b="1">
                          <a:solidFill>
                            <a:srgbClr val="FFFFFF"/>
                          </a:solidFill>
                          <a:latin typeface="Calibri"/>
                        </a:rPr>
                        <a:t>Rs 2,58,000</a:t>
                      </a:r>
                    </a:p>
                  </a:txBody>
                  <a:tcPr marL="73152" marR="73152" marT="27432" marB="27432" anchor="ctr">
                    <a:solidFill>
                      <a:srgbClr val="1B5E20"/>
                    </a:solidFill>
                  </a:tcPr>
                </a:tc>
              </a:tr>
            </a:tbl>
          </a:graphicData>
        </a:graphic>
      </p:graphicFrame>
      <p:sp>
        <p:nvSpPr>
          <p:cNvPr id="6" name="Rounded Rectangle 5"/>
          <p:cNvSpPr/>
          <p:nvPr/>
        </p:nvSpPr>
        <p:spPr>
          <a:xfrm>
            <a:off x="7772400" y="1554480"/>
            <a:ext cx="3749039" cy="2286000"/>
          </a:xfrm>
          <a:prstGeom prst="roundRect">
            <a:avLst/>
          </a:prstGeom>
          <a:solidFill>
            <a:srgbClr val="F8FA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001000" y="1691640"/>
            <a:ext cx="3291840" cy="274320"/>
          </a:xfrm>
          <a:prstGeom prst="rect">
            <a:avLst/>
          </a:prstGeom>
          <a:noFill/>
        </p:spPr>
        <p:txBody>
          <a:bodyPr wrap="square" anchor="t">
            <a:spAutoFit/>
          </a:bodyPr>
          <a:lstStyle/>
          <a:p>
            <a:pPr algn="l">
              <a:lnSpc>
                <a:spcPct val="100000"/>
              </a:lnSpc>
            </a:pPr>
            <a:r>
              <a:rPr sz="1000" b="1" i="0">
                <a:solidFill>
                  <a:srgbClr val="F59E0B"/>
                </a:solidFill>
                <a:latin typeface="Calibri"/>
              </a:rPr>
              <a:t>COST BUILD-UP</a:t>
            </a:r>
          </a:p>
        </p:txBody>
      </p:sp>
      <p:sp>
        <p:nvSpPr>
          <p:cNvPr id="8" name="TextBox 7"/>
          <p:cNvSpPr txBox="1"/>
          <p:nvPr/>
        </p:nvSpPr>
        <p:spPr>
          <a:xfrm>
            <a:off x="8001000" y="201168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Materials</a:t>
            </a:r>
          </a:p>
        </p:txBody>
      </p:sp>
      <p:sp>
        <p:nvSpPr>
          <p:cNvPr id="9" name="TextBox 8"/>
          <p:cNvSpPr txBox="1"/>
          <p:nvPr/>
        </p:nvSpPr>
        <p:spPr>
          <a:xfrm>
            <a:off x="9875520" y="201168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2,58,000</a:t>
            </a:r>
          </a:p>
        </p:txBody>
      </p:sp>
      <p:sp>
        <p:nvSpPr>
          <p:cNvPr id="10" name="TextBox 9"/>
          <p:cNvSpPr txBox="1"/>
          <p:nvPr/>
        </p:nvSpPr>
        <p:spPr>
          <a:xfrm>
            <a:off x="8001000" y="237744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Labour &amp; installation</a:t>
            </a:r>
          </a:p>
        </p:txBody>
      </p:sp>
      <p:sp>
        <p:nvSpPr>
          <p:cNvPr id="11" name="TextBox 10"/>
          <p:cNvSpPr txBox="1"/>
          <p:nvPr/>
        </p:nvSpPr>
        <p:spPr>
          <a:xfrm>
            <a:off x="9875520" y="237744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32,000</a:t>
            </a:r>
          </a:p>
        </p:txBody>
      </p:sp>
      <p:sp>
        <p:nvSpPr>
          <p:cNvPr id="12" name="TextBox 11"/>
          <p:cNvSpPr txBox="1"/>
          <p:nvPr/>
        </p:nvSpPr>
        <p:spPr>
          <a:xfrm>
            <a:off x="8001000" y="274320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Overheads / transport</a:t>
            </a:r>
          </a:p>
        </p:txBody>
      </p:sp>
      <p:sp>
        <p:nvSpPr>
          <p:cNvPr id="13" name="TextBox 12"/>
          <p:cNvSpPr txBox="1"/>
          <p:nvPr/>
        </p:nvSpPr>
        <p:spPr>
          <a:xfrm>
            <a:off x="9875520" y="274320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14,000</a:t>
            </a:r>
          </a:p>
        </p:txBody>
      </p:sp>
      <p:sp>
        <p:nvSpPr>
          <p:cNvPr id="14" name="Rectangle 13"/>
          <p:cNvSpPr/>
          <p:nvPr/>
        </p:nvSpPr>
        <p:spPr>
          <a:xfrm>
            <a:off x="7955279" y="3136391"/>
            <a:ext cx="3383280" cy="18288"/>
          </a:xfrm>
          <a:prstGeom prst="rect">
            <a:avLst/>
          </a:prstGeom>
          <a:solidFill>
            <a:srgbClr val="94A3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01000" y="3218688"/>
            <a:ext cx="2103120" cy="274320"/>
          </a:xfrm>
          <a:prstGeom prst="rect">
            <a:avLst/>
          </a:prstGeom>
          <a:noFill/>
        </p:spPr>
        <p:txBody>
          <a:bodyPr wrap="square" anchor="t">
            <a:spAutoFit/>
          </a:bodyPr>
          <a:lstStyle/>
          <a:p>
            <a:pPr algn="l">
              <a:lnSpc>
                <a:spcPct val="100000"/>
              </a:lnSpc>
            </a:pPr>
            <a:r>
              <a:rPr sz="1100" b="1" i="0">
                <a:solidFill>
                  <a:srgbClr val="0F1A3A"/>
                </a:solidFill>
                <a:latin typeface="Calibri"/>
              </a:rPr>
              <a:t>Total project cost</a:t>
            </a:r>
          </a:p>
        </p:txBody>
      </p:sp>
      <p:sp>
        <p:nvSpPr>
          <p:cNvPr id="16" name="TextBox 15"/>
          <p:cNvSpPr txBox="1"/>
          <p:nvPr/>
        </p:nvSpPr>
        <p:spPr>
          <a:xfrm>
            <a:off x="9875520" y="3218688"/>
            <a:ext cx="1417320" cy="274320"/>
          </a:xfrm>
          <a:prstGeom prst="rect">
            <a:avLst/>
          </a:prstGeom>
          <a:noFill/>
        </p:spPr>
        <p:txBody>
          <a:bodyPr wrap="square" anchor="t">
            <a:spAutoFit/>
          </a:bodyPr>
          <a:lstStyle/>
          <a:p>
            <a:pPr algn="r">
              <a:lnSpc>
                <a:spcPct val="100000"/>
              </a:lnSpc>
            </a:pPr>
            <a:r>
              <a:rPr sz="1100" b="1" i="0">
                <a:solidFill>
                  <a:srgbClr val="E11D48"/>
                </a:solidFill>
                <a:latin typeface="Calibri"/>
              </a:rPr>
              <a:t>Rs 3,04,000</a:t>
            </a:r>
          </a:p>
        </p:txBody>
      </p:sp>
      <p:sp>
        <p:nvSpPr>
          <p:cNvPr id="17" name="Rounded Rectangle 16"/>
          <p:cNvSpPr/>
          <p:nvPr/>
        </p:nvSpPr>
        <p:spPr>
          <a:xfrm>
            <a:off x="7772400" y="4023360"/>
            <a:ext cx="3749039" cy="2286000"/>
          </a:xfrm>
          <a:prstGeom prst="roundRect">
            <a:avLst/>
          </a:prstGeom>
          <a:solidFill>
            <a:srgbClr val="E8F5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001000" y="4160520"/>
            <a:ext cx="3291840" cy="274320"/>
          </a:xfrm>
          <a:prstGeom prst="rect">
            <a:avLst/>
          </a:prstGeom>
          <a:noFill/>
        </p:spPr>
        <p:txBody>
          <a:bodyPr wrap="square" anchor="t">
            <a:spAutoFit/>
          </a:bodyPr>
          <a:lstStyle/>
          <a:p>
            <a:pPr algn="l">
              <a:lnSpc>
                <a:spcPct val="100000"/>
              </a:lnSpc>
            </a:pPr>
            <a:r>
              <a:rPr sz="1000" b="1" i="0">
                <a:solidFill>
                  <a:srgbClr val="1B5E20"/>
                </a:solidFill>
                <a:latin typeface="Calibri"/>
              </a:rPr>
              <a:t>CUSTOMER PRICING</a:t>
            </a:r>
          </a:p>
        </p:txBody>
      </p:sp>
      <p:sp>
        <p:nvSpPr>
          <p:cNvPr id="19" name="TextBox 18"/>
          <p:cNvSpPr txBox="1"/>
          <p:nvPr/>
        </p:nvSpPr>
        <p:spPr>
          <a:xfrm>
            <a:off x="8001000" y="4480560"/>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Suggested price</a:t>
            </a:r>
          </a:p>
        </p:txBody>
      </p:sp>
      <p:sp>
        <p:nvSpPr>
          <p:cNvPr id="20" name="TextBox 19"/>
          <p:cNvSpPr txBox="1"/>
          <p:nvPr/>
        </p:nvSpPr>
        <p:spPr>
          <a:xfrm>
            <a:off x="9875520" y="4480560"/>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3,85,000</a:t>
            </a:r>
          </a:p>
        </p:txBody>
      </p:sp>
      <p:sp>
        <p:nvSpPr>
          <p:cNvPr id="21" name="TextBox 20"/>
          <p:cNvSpPr txBox="1"/>
          <p:nvPr/>
        </p:nvSpPr>
        <p:spPr>
          <a:xfrm>
            <a:off x="8001000" y="4828032"/>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Net customer pays</a:t>
            </a:r>
          </a:p>
        </p:txBody>
      </p:sp>
      <p:sp>
        <p:nvSpPr>
          <p:cNvPr id="22" name="TextBox 21"/>
          <p:cNvSpPr txBox="1"/>
          <p:nvPr/>
        </p:nvSpPr>
        <p:spPr>
          <a:xfrm>
            <a:off x="9875520" y="4828032"/>
            <a:ext cx="1417320" cy="274320"/>
          </a:xfrm>
          <a:prstGeom prst="rect">
            <a:avLst/>
          </a:prstGeom>
          <a:noFill/>
        </p:spPr>
        <p:txBody>
          <a:bodyPr wrap="square" anchor="t">
            <a:spAutoFit/>
          </a:bodyPr>
          <a:lstStyle/>
          <a:p>
            <a:pPr algn="r">
              <a:lnSpc>
                <a:spcPct val="100000"/>
              </a:lnSpc>
            </a:pPr>
            <a:r>
              <a:rPr sz="1050" b="1" i="0">
                <a:solidFill>
                  <a:srgbClr val="0F1A3A"/>
                </a:solidFill>
                <a:latin typeface="Calibri"/>
              </a:rPr>
              <a:t>Rs 3,85,000</a:t>
            </a:r>
          </a:p>
        </p:txBody>
      </p:sp>
      <p:sp>
        <p:nvSpPr>
          <p:cNvPr id="23" name="TextBox 22"/>
          <p:cNvSpPr txBox="1"/>
          <p:nvPr/>
        </p:nvSpPr>
        <p:spPr>
          <a:xfrm>
            <a:off x="8001000" y="5175504"/>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Gross profit</a:t>
            </a:r>
          </a:p>
        </p:txBody>
      </p:sp>
      <p:sp>
        <p:nvSpPr>
          <p:cNvPr id="24" name="TextBox 23"/>
          <p:cNvSpPr txBox="1"/>
          <p:nvPr/>
        </p:nvSpPr>
        <p:spPr>
          <a:xfrm>
            <a:off x="9875520" y="5175504"/>
            <a:ext cx="1417320" cy="274320"/>
          </a:xfrm>
          <a:prstGeom prst="rect">
            <a:avLst/>
          </a:prstGeom>
          <a:noFill/>
        </p:spPr>
        <p:txBody>
          <a:bodyPr wrap="square" anchor="t">
            <a:spAutoFit/>
          </a:bodyPr>
          <a:lstStyle/>
          <a:p>
            <a:pPr algn="r">
              <a:lnSpc>
                <a:spcPct val="100000"/>
              </a:lnSpc>
            </a:pPr>
            <a:r>
              <a:rPr sz="1050" b="1" i="0">
                <a:solidFill>
                  <a:srgbClr val="059669"/>
                </a:solidFill>
                <a:latin typeface="Calibri"/>
              </a:rPr>
              <a:t>Rs 81,000</a:t>
            </a:r>
          </a:p>
        </p:txBody>
      </p:sp>
      <p:sp>
        <p:nvSpPr>
          <p:cNvPr id="25" name="TextBox 24"/>
          <p:cNvSpPr txBox="1"/>
          <p:nvPr/>
        </p:nvSpPr>
        <p:spPr>
          <a:xfrm>
            <a:off x="8001000" y="5522976"/>
            <a:ext cx="2103120" cy="274320"/>
          </a:xfrm>
          <a:prstGeom prst="rect">
            <a:avLst/>
          </a:prstGeom>
          <a:noFill/>
        </p:spPr>
        <p:txBody>
          <a:bodyPr wrap="square" anchor="t">
            <a:spAutoFit/>
          </a:bodyPr>
          <a:lstStyle/>
          <a:p>
            <a:pPr algn="l">
              <a:lnSpc>
                <a:spcPct val="100000"/>
              </a:lnSpc>
            </a:pPr>
            <a:r>
              <a:rPr sz="1050" b="0" i="0">
                <a:solidFill>
                  <a:srgbClr val="475569"/>
                </a:solidFill>
                <a:latin typeface="Calibri"/>
              </a:rPr>
              <a:t>Profit margin</a:t>
            </a:r>
          </a:p>
        </p:txBody>
      </p:sp>
      <p:sp>
        <p:nvSpPr>
          <p:cNvPr id="26" name="TextBox 25"/>
          <p:cNvSpPr txBox="1"/>
          <p:nvPr/>
        </p:nvSpPr>
        <p:spPr>
          <a:xfrm>
            <a:off x="9875520" y="5522976"/>
            <a:ext cx="1417320" cy="274320"/>
          </a:xfrm>
          <a:prstGeom prst="rect">
            <a:avLst/>
          </a:prstGeom>
          <a:noFill/>
        </p:spPr>
        <p:txBody>
          <a:bodyPr wrap="square" anchor="t">
            <a:spAutoFit/>
          </a:bodyPr>
          <a:lstStyle/>
          <a:p>
            <a:pPr algn="r">
              <a:lnSpc>
                <a:spcPct val="100000"/>
              </a:lnSpc>
            </a:pPr>
            <a:r>
              <a:rPr sz="1050" b="1" i="0">
                <a:solidFill>
                  <a:srgbClr val="EA580C"/>
                </a:solidFill>
                <a:latin typeface="Calibri"/>
              </a:rPr>
              <a:t>21.0%</a:t>
            </a:r>
          </a:p>
        </p:txBody>
      </p:sp>
      <p:sp>
        <p:nvSpPr>
          <p:cNvPr id="27" name="Rectangle 26"/>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Costing</a:t>
            </a:r>
          </a:p>
        </p:txBody>
      </p:sp>
      <p:pic>
        <p:nvPicPr>
          <p:cNvPr id="29" name="Picture 28"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411480"/>
            <a:ext cx="7315200" cy="320040"/>
          </a:xfrm>
          <a:prstGeom prst="rect">
            <a:avLst/>
          </a:prstGeom>
          <a:noFill/>
        </p:spPr>
        <p:txBody>
          <a:bodyPr wrap="square" anchor="t">
            <a:spAutoFit/>
          </a:bodyPr>
          <a:lstStyle/>
          <a:p>
            <a:pPr algn="l">
              <a:lnSpc>
                <a:spcPct val="100000"/>
              </a:lnSpc>
            </a:pPr>
            <a:r>
              <a:rPr sz="1200" b="1" i="0">
                <a:solidFill>
                  <a:srgbClr val="F59E0B"/>
                </a:solidFill>
                <a:latin typeface="Calibri"/>
              </a:rPr>
              <a:t>PRICING STRATEGY</a:t>
            </a:r>
          </a:p>
        </p:txBody>
      </p:sp>
      <p:sp>
        <p:nvSpPr>
          <p:cNvPr id="3" name="TextBox 2"/>
          <p:cNvSpPr txBox="1"/>
          <p:nvPr/>
        </p:nvSpPr>
        <p:spPr>
          <a:xfrm>
            <a:off x="640080" y="749808"/>
            <a:ext cx="10881360" cy="731520"/>
          </a:xfrm>
          <a:prstGeom prst="rect">
            <a:avLst/>
          </a:prstGeom>
          <a:noFill/>
        </p:spPr>
        <p:txBody>
          <a:bodyPr wrap="square" anchor="t">
            <a:spAutoFit/>
          </a:bodyPr>
          <a:lstStyle/>
          <a:p>
            <a:pPr algn="l">
              <a:lnSpc>
                <a:spcPct val="100000"/>
              </a:lnSpc>
            </a:pPr>
            <a:r>
              <a:rPr sz="2600" b="1" i="0">
                <a:solidFill>
                  <a:srgbClr val="0F1A3A"/>
                </a:solidFill>
                <a:latin typeface="Calibri"/>
              </a:rPr>
              <a:t>How We Price for Healthy Profit</a:t>
            </a:r>
          </a:p>
        </p:txBody>
      </p:sp>
      <p:sp>
        <p:nvSpPr>
          <p:cNvPr id="4" name="TextBox 3"/>
          <p:cNvSpPr txBox="1"/>
          <p:nvPr/>
        </p:nvSpPr>
        <p:spPr>
          <a:xfrm>
            <a:off x="640080" y="1600200"/>
            <a:ext cx="6766560" cy="2194560"/>
          </a:xfrm>
          <a:prstGeom prst="rect">
            <a:avLst/>
          </a:prstGeom>
          <a:noFill/>
        </p:spPr>
        <p:txBody>
          <a:bodyPr wrap="square" anchor="t">
            <a:spAutoFit/>
          </a:bodyPr>
          <a:lstStyle/>
          <a:p>
            <a:pPr algn="l">
              <a:lnSpc>
                <a:spcPct val="125000"/>
              </a:lnSpc>
            </a:pPr>
            <a:r>
              <a:rPr sz="1300" b="0" i="0">
                <a:solidFill>
                  <a:srgbClr val="475569"/>
                </a:solidFill>
                <a:latin typeface="Calibri"/>
              </a:rPr>
              <a:t>Alpha Eco-Power follows a transparent value-based pricing model that balances quality components, professional installation, and healthy margins. For residential systems up to 3KW, we aggressively leverage the PM Surya Ghar subsidy (Rs 30,000 for 1KW, Rs 60,000 for 2KW, Rs 78,000 for 3KW and above) to make net customer payments highly attractive while maintaining 21-23% gross margins. Our quoted prices are consistently 8-12% below Tamil Nadu market competitors, yet we never compromise on Tier-1 panels, MNRE-approved inverters, or certified installation practices. For institutional projects (5KW+), we emphasise lifecycle value, rapid ROI (3-4 years), and our proven track record with hospitals and offices across Tamil Nadu.</a:t>
            </a:r>
          </a:p>
        </p:txBody>
      </p:sp>
      <p:sp>
        <p:nvSpPr>
          <p:cNvPr id="5" name="TextBox 4"/>
          <p:cNvSpPr txBox="1"/>
          <p:nvPr/>
        </p:nvSpPr>
        <p:spPr>
          <a:xfrm>
            <a:off x="640080" y="3794760"/>
            <a:ext cx="6400800" cy="320040"/>
          </a:xfrm>
          <a:prstGeom prst="rect">
            <a:avLst/>
          </a:prstGeom>
          <a:noFill/>
        </p:spPr>
        <p:txBody>
          <a:bodyPr wrap="square" anchor="t">
            <a:spAutoFit/>
          </a:bodyPr>
          <a:lstStyle/>
          <a:p>
            <a:pPr algn="l">
              <a:lnSpc>
                <a:spcPct val="100000"/>
              </a:lnSpc>
            </a:pPr>
            <a:r>
              <a:rPr sz="1050" b="1" i="0">
                <a:solidFill>
                  <a:srgbClr val="F59E0B"/>
                </a:solidFill>
                <a:latin typeface="Calibri"/>
              </a:rPr>
              <a:t>PRICING TIPS</a:t>
            </a:r>
          </a:p>
        </p:txBody>
      </p:sp>
      <p:sp>
        <p:nvSpPr>
          <p:cNvPr id="6" name="TextBox 5"/>
          <p:cNvSpPr txBox="1"/>
          <p:nvPr/>
        </p:nvSpPr>
        <p:spPr>
          <a:xfrm>
            <a:off x="640080" y="4114800"/>
            <a:ext cx="6766560" cy="2377440"/>
          </a:xfrm>
          <a:prstGeom prst="rect">
            <a:avLst/>
          </a:prstGeom>
          <a:noFill/>
        </p:spPr>
        <p:txBody>
          <a:bodyPr wrap="square">
            <a:spAutoFit/>
          </a:bodyPr>
          <a:lstStyle/>
          <a:p>
            <a:pPr>
              <a:spcAft>
                <a:spcPts val="400"/>
              </a:spcAft>
            </a:pPr>
            <a:r>
              <a:rPr sz="1150">
                <a:solidFill>
                  <a:srgbClr val="475569"/>
                </a:solidFill>
                <a:latin typeface="Calibri"/>
              </a:rPr>
              <a:t>•  Always present pricing in two stages: system price and net price after subsidy deduction</a:t>
            </a:r>
          </a:p>
          <a:p>
            <a:pPr>
              <a:spcAft>
                <a:spcPts val="400"/>
              </a:spcAft>
            </a:pPr>
            <a:r>
              <a:rPr sz="1150">
                <a:solidFill>
                  <a:srgbClr val="475569"/>
                </a:solidFill>
                <a:latin typeface="Calibri"/>
              </a:rPr>
              <a:t>•  Highlight 25-year panel warranty and 5-year inverter warranty as value differentiators</a:t>
            </a:r>
          </a:p>
          <a:p>
            <a:pPr>
              <a:spcAft>
                <a:spcPts val="400"/>
              </a:spcAft>
            </a:pPr>
            <a:r>
              <a:rPr sz="1150">
                <a:solidFill>
                  <a:srgbClr val="475569"/>
                </a:solidFill>
                <a:latin typeface="Calibri"/>
              </a:rPr>
              <a:t>•  Offer free site survey and generation estimation reports to build trust</a:t>
            </a:r>
          </a:p>
          <a:p>
            <a:pPr>
              <a:spcAft>
                <a:spcPts val="400"/>
              </a:spcAft>
            </a:pPr>
            <a:r>
              <a:rPr sz="1150">
                <a:solidFill>
                  <a:srgbClr val="475569"/>
                </a:solidFill>
                <a:latin typeface="Calibri"/>
              </a:rPr>
              <a:t>•  Emphasise our authorised vendor status under PM Surya Ghar for faster subsidy processing</a:t>
            </a:r>
          </a:p>
          <a:p>
            <a:pPr>
              <a:spcAft>
                <a:spcPts val="400"/>
              </a:spcAft>
            </a:pPr>
            <a:r>
              <a:rPr sz="1150">
                <a:solidFill>
                  <a:srgbClr val="475569"/>
                </a:solidFill>
                <a:latin typeface="Calibri"/>
              </a:rPr>
              <a:t>•  Provide monthly savings calculations based on TNEB tariff (Rs 5-7/unit)</a:t>
            </a:r>
          </a:p>
          <a:p>
            <a:pPr>
              <a:spcAft>
                <a:spcPts val="400"/>
              </a:spcAft>
            </a:pPr>
            <a:r>
              <a:rPr sz="1150">
                <a:solidFill>
                  <a:srgbClr val="475569"/>
                </a:solidFill>
                <a:latin typeface="Calibri"/>
              </a:rPr>
              <a:t>•  Bundle 1-year free AMC with every residential system above 3KW</a:t>
            </a:r>
          </a:p>
          <a:p>
            <a:pPr>
              <a:spcAft>
                <a:spcPts val="400"/>
              </a:spcAft>
            </a:pPr>
            <a:r>
              <a:rPr sz="1150">
                <a:solidFill>
                  <a:srgbClr val="475569"/>
                </a:solidFill>
                <a:latin typeface="Calibri"/>
              </a:rPr>
              <a:t>•  Use completed local projects (Karur, Coimbatore, Chennai) as social proof during quotations</a:t>
            </a:r>
          </a:p>
        </p:txBody>
      </p:sp>
      <p:sp>
        <p:nvSpPr>
          <p:cNvPr id="7" name="Rounded Rectangle 6"/>
          <p:cNvSpPr/>
          <p:nvPr/>
        </p:nvSpPr>
        <p:spPr>
          <a:xfrm>
            <a:off x="7772400" y="1600200"/>
            <a:ext cx="3749039" cy="4572000"/>
          </a:xfrm>
          <a:prstGeom prst="roundRect">
            <a:avLst/>
          </a:prstGeom>
          <a:solidFill>
            <a:srgbClr val="0F1A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046720" y="1828800"/>
            <a:ext cx="3291840" cy="320040"/>
          </a:xfrm>
          <a:prstGeom prst="rect">
            <a:avLst/>
          </a:prstGeom>
          <a:noFill/>
        </p:spPr>
        <p:txBody>
          <a:bodyPr wrap="square" anchor="t">
            <a:spAutoFit/>
          </a:bodyPr>
          <a:lstStyle/>
          <a:p>
            <a:pPr algn="l">
              <a:lnSpc>
                <a:spcPct val="100000"/>
              </a:lnSpc>
            </a:pPr>
            <a:r>
              <a:rPr sz="1050" b="1" i="0">
                <a:solidFill>
                  <a:srgbClr val="F59E0B"/>
                </a:solidFill>
                <a:latin typeface="Calibri"/>
              </a:rPr>
              <a:t>PAYMENT TERMS</a:t>
            </a:r>
          </a:p>
        </p:txBody>
      </p:sp>
      <p:sp>
        <p:nvSpPr>
          <p:cNvPr id="9" name="TextBox 8"/>
          <p:cNvSpPr txBox="1"/>
          <p:nvPr/>
        </p:nvSpPr>
        <p:spPr>
          <a:xfrm>
            <a:off x="8046720" y="2240280"/>
            <a:ext cx="3246120" cy="640080"/>
          </a:xfrm>
          <a:prstGeom prst="rect">
            <a:avLst/>
          </a:prstGeom>
          <a:noFill/>
        </p:spPr>
        <p:txBody>
          <a:bodyPr wrap="square" anchor="t">
            <a:spAutoFit/>
          </a:bodyPr>
          <a:lstStyle/>
          <a:p>
            <a:pPr algn="l">
              <a:lnSpc>
                <a:spcPct val="110000"/>
              </a:lnSpc>
            </a:pPr>
            <a:r>
              <a:rPr sz="1100" b="0" i="0">
                <a:solidFill>
                  <a:srgbClr val="FFFFFF"/>
                </a:solidFill>
                <a:latin typeface="Calibri"/>
              </a:rPr>
              <a:t>•  30% advance on purchase order confirmation</a:t>
            </a:r>
          </a:p>
        </p:txBody>
      </p:sp>
      <p:sp>
        <p:nvSpPr>
          <p:cNvPr id="10" name="TextBox 9"/>
          <p:cNvSpPr txBox="1"/>
          <p:nvPr/>
        </p:nvSpPr>
        <p:spPr>
          <a:xfrm>
            <a:off x="8046720" y="2926080"/>
            <a:ext cx="3246120" cy="640080"/>
          </a:xfrm>
          <a:prstGeom prst="rect">
            <a:avLst/>
          </a:prstGeom>
          <a:noFill/>
        </p:spPr>
        <p:txBody>
          <a:bodyPr wrap="square" anchor="t">
            <a:spAutoFit/>
          </a:bodyPr>
          <a:lstStyle/>
          <a:p>
            <a:pPr algn="l">
              <a:lnSpc>
                <a:spcPct val="110000"/>
              </a:lnSpc>
            </a:pPr>
            <a:r>
              <a:rPr sz="1100" b="0" i="0">
                <a:solidFill>
                  <a:srgbClr val="FFFFFF"/>
                </a:solidFill>
                <a:latin typeface="Calibri"/>
              </a:rPr>
              <a:t>•  40% on material delivery to site</a:t>
            </a:r>
          </a:p>
        </p:txBody>
      </p:sp>
      <p:sp>
        <p:nvSpPr>
          <p:cNvPr id="11" name="TextBox 10"/>
          <p:cNvSpPr txBox="1"/>
          <p:nvPr/>
        </p:nvSpPr>
        <p:spPr>
          <a:xfrm>
            <a:off x="8046720" y="3611880"/>
            <a:ext cx="3246120" cy="640080"/>
          </a:xfrm>
          <a:prstGeom prst="rect">
            <a:avLst/>
          </a:prstGeom>
          <a:noFill/>
        </p:spPr>
        <p:txBody>
          <a:bodyPr wrap="square" anchor="t">
            <a:spAutoFit/>
          </a:bodyPr>
          <a:lstStyle/>
          <a:p>
            <a:pPr algn="l">
              <a:lnSpc>
                <a:spcPct val="110000"/>
              </a:lnSpc>
            </a:pPr>
            <a:r>
              <a:rPr sz="1100" b="0" i="0">
                <a:solidFill>
                  <a:srgbClr val="FFFFFF"/>
                </a:solidFill>
                <a:latin typeface="Calibri"/>
              </a:rPr>
              <a:t>•  20% on system installation completion</a:t>
            </a:r>
          </a:p>
        </p:txBody>
      </p:sp>
      <p:sp>
        <p:nvSpPr>
          <p:cNvPr id="12" name="TextBox 11"/>
          <p:cNvSpPr txBox="1"/>
          <p:nvPr/>
        </p:nvSpPr>
        <p:spPr>
          <a:xfrm>
            <a:off x="8046720" y="4297680"/>
            <a:ext cx="3246120" cy="640080"/>
          </a:xfrm>
          <a:prstGeom prst="rect">
            <a:avLst/>
          </a:prstGeom>
          <a:noFill/>
        </p:spPr>
        <p:txBody>
          <a:bodyPr wrap="square" anchor="t">
            <a:spAutoFit/>
          </a:bodyPr>
          <a:lstStyle/>
          <a:p>
            <a:pPr algn="l">
              <a:lnSpc>
                <a:spcPct val="110000"/>
              </a:lnSpc>
            </a:pPr>
            <a:r>
              <a:rPr sz="1100" b="0" i="0">
                <a:solidFill>
                  <a:srgbClr val="FFFFFF"/>
                </a:solidFill>
                <a:latin typeface="Calibri"/>
              </a:rPr>
              <a:t>•  10% after net metering approval and commissioning</a:t>
            </a:r>
          </a:p>
        </p:txBody>
      </p:sp>
      <p:sp>
        <p:nvSpPr>
          <p:cNvPr id="13" name="TextBox 12"/>
          <p:cNvSpPr txBox="1"/>
          <p:nvPr/>
        </p:nvSpPr>
        <p:spPr>
          <a:xfrm>
            <a:off x="8046720" y="4983480"/>
            <a:ext cx="3246120" cy="640080"/>
          </a:xfrm>
          <a:prstGeom prst="rect">
            <a:avLst/>
          </a:prstGeom>
          <a:noFill/>
        </p:spPr>
        <p:txBody>
          <a:bodyPr wrap="square" anchor="t">
            <a:spAutoFit/>
          </a:bodyPr>
          <a:lstStyle/>
          <a:p>
            <a:pPr algn="l">
              <a:lnSpc>
                <a:spcPct val="110000"/>
              </a:lnSpc>
            </a:pPr>
            <a:r>
              <a:rPr sz="1100" b="0" i="0">
                <a:solidFill>
                  <a:srgbClr val="FFFFFF"/>
                </a:solidFill>
                <a:latin typeface="Calibri"/>
              </a:rPr>
              <a:t>•  Subsidy amount processed directly with DISCOM after commissioning</a:t>
            </a:r>
          </a:p>
        </p:txBody>
      </p:sp>
      <p:sp>
        <p:nvSpPr>
          <p:cNvPr id="14" name="TextBox 13"/>
          <p:cNvSpPr txBox="1"/>
          <p:nvPr/>
        </p:nvSpPr>
        <p:spPr>
          <a:xfrm>
            <a:off x="8046720" y="5760720"/>
            <a:ext cx="3246120" cy="1097280"/>
          </a:xfrm>
          <a:prstGeom prst="rect">
            <a:avLst/>
          </a:prstGeom>
          <a:noFill/>
        </p:spPr>
        <p:txBody>
          <a:bodyPr wrap="square" anchor="t">
            <a:spAutoFit/>
          </a:bodyPr>
          <a:lstStyle/>
          <a:p>
            <a:pPr algn="l">
              <a:lnSpc>
                <a:spcPct val="110000"/>
              </a:lnSpc>
            </a:pPr>
            <a:r>
              <a:rPr sz="1000" b="0" i="1">
                <a:solidFill>
                  <a:srgbClr val="94A3B8"/>
                </a:solidFill>
                <a:latin typeface="Calibri"/>
              </a:rPr>
              <a:t>Tamil Nadu rooftop solar market has 40+ active EPC players, but only 12-15 are PM Surya Ghar authorised vendors. Our pricing is 8-12% lower than established Chennai-based competitors while maintaining superior component quality and faster project turnaround (15-21 days vs. industry average 30-45 days).</a:t>
            </a:r>
          </a:p>
        </p:txBody>
      </p:sp>
      <p:sp>
        <p:nvSpPr>
          <p:cNvPr id="15" name="Rectangle 14"/>
          <p:cNvSpPr/>
          <p:nvPr/>
        </p:nvSpPr>
        <p:spPr>
          <a:xfrm>
            <a:off x="0" y="6693408"/>
            <a:ext cx="12191695" cy="164592"/>
          </a:xfrm>
          <a:prstGeom prst="rect">
            <a:avLst/>
          </a:prstGeom>
          <a:solidFill>
            <a:srgbClr val="1B5E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0080" y="6355080"/>
            <a:ext cx="10972800" cy="274320"/>
          </a:xfrm>
          <a:prstGeom prst="rect">
            <a:avLst/>
          </a:prstGeom>
          <a:noFill/>
        </p:spPr>
        <p:txBody>
          <a:bodyPr wrap="square" anchor="t">
            <a:spAutoFit/>
          </a:bodyPr>
          <a:lstStyle/>
          <a:p>
            <a:pPr algn="l">
              <a:lnSpc>
                <a:spcPct val="100000"/>
              </a:lnSpc>
            </a:pPr>
            <a:r>
              <a:rPr sz="900" b="0" i="0">
                <a:solidFill>
                  <a:srgbClr val="94A3B8"/>
                </a:solidFill>
                <a:latin typeface="Calibri"/>
              </a:rPr>
              <a:t>Alpha Eco-Power   ·   Pricing</a:t>
            </a:r>
          </a:p>
        </p:txBody>
      </p:sp>
      <p:pic>
        <p:nvPicPr>
          <p:cNvPr id="17" name="Picture 16" descr="alpha-eco-power.png"/>
          <p:cNvPicPr>
            <a:picLocks noChangeAspect="1"/>
          </p:cNvPicPr>
          <p:nvPr/>
        </p:nvPicPr>
        <p:blipFill>
          <a:blip r:embed="rId2"/>
          <a:stretch>
            <a:fillRect/>
          </a:stretch>
        </p:blipFill>
        <p:spPr>
          <a:xfrm>
            <a:off x="10561320" y="274320"/>
            <a:ext cx="1280160" cy="45720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F1A3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731520" y="822960"/>
            <a:ext cx="4023360" cy="1554480"/>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alpha-eco-power.png"/>
          <p:cNvPicPr>
            <a:picLocks noChangeAspect="1"/>
          </p:cNvPicPr>
          <p:nvPr/>
        </p:nvPicPr>
        <p:blipFill>
          <a:blip r:embed="rId2"/>
          <a:stretch>
            <a:fillRect/>
          </a:stretch>
        </p:blipFill>
        <p:spPr>
          <a:xfrm>
            <a:off x="1051560" y="1051560"/>
            <a:ext cx="3072384" cy="1097280"/>
          </a:xfrm>
          <a:prstGeom prst="rect">
            <a:avLst/>
          </a:prstGeom>
        </p:spPr>
      </p:pic>
      <p:sp>
        <p:nvSpPr>
          <p:cNvPr id="5" name="TextBox 4"/>
          <p:cNvSpPr txBox="1"/>
          <p:nvPr/>
        </p:nvSpPr>
        <p:spPr>
          <a:xfrm>
            <a:off x="731520" y="2926080"/>
            <a:ext cx="10515600" cy="914400"/>
          </a:xfrm>
          <a:prstGeom prst="rect">
            <a:avLst/>
          </a:prstGeom>
          <a:noFill/>
        </p:spPr>
        <p:txBody>
          <a:bodyPr wrap="square" anchor="t">
            <a:spAutoFit/>
          </a:bodyPr>
          <a:lstStyle/>
          <a:p>
            <a:pPr algn="l">
              <a:lnSpc>
                <a:spcPct val="100000"/>
              </a:lnSpc>
            </a:pPr>
            <a:r>
              <a:rPr sz="4200" b="1" i="0">
                <a:solidFill>
                  <a:srgbClr val="FFFFFF"/>
                </a:solidFill>
                <a:latin typeface="Calibri"/>
              </a:rPr>
              <a:t>Let's build together.</a:t>
            </a:r>
          </a:p>
        </p:txBody>
      </p:sp>
      <p:sp>
        <p:nvSpPr>
          <p:cNvPr id="6" name="TextBox 5"/>
          <p:cNvSpPr txBox="1"/>
          <p:nvPr/>
        </p:nvSpPr>
        <p:spPr>
          <a:xfrm>
            <a:off x="731520" y="3931920"/>
            <a:ext cx="10058400" cy="548640"/>
          </a:xfrm>
          <a:prstGeom prst="rect">
            <a:avLst/>
          </a:prstGeom>
          <a:noFill/>
        </p:spPr>
        <p:txBody>
          <a:bodyPr wrap="square" anchor="t">
            <a:spAutoFit/>
          </a:bodyPr>
          <a:lstStyle/>
          <a:p>
            <a:pPr algn="l">
              <a:lnSpc>
                <a:spcPct val="100000"/>
              </a:lnSpc>
            </a:pPr>
            <a:r>
              <a:rPr sz="1800" b="1" i="1">
                <a:solidFill>
                  <a:srgbClr val="F59E0B"/>
                </a:solidFill>
                <a:latin typeface="Calibri"/>
              </a:rPr>
              <a:t>Transparent costing. Fair pricing. Healthy profit.</a:t>
            </a:r>
          </a:p>
        </p:txBody>
      </p:sp>
      <p:sp>
        <p:nvSpPr>
          <p:cNvPr id="7" name="TextBox 6"/>
          <p:cNvSpPr txBox="1"/>
          <p:nvPr/>
        </p:nvSpPr>
        <p:spPr>
          <a:xfrm>
            <a:off x="731520" y="4937760"/>
            <a:ext cx="10515600" cy="457200"/>
          </a:xfrm>
          <a:prstGeom prst="rect">
            <a:avLst/>
          </a:prstGeom>
          <a:noFill/>
        </p:spPr>
        <p:txBody>
          <a:bodyPr wrap="square" anchor="t">
            <a:spAutoFit/>
          </a:bodyPr>
          <a:lstStyle/>
          <a:p>
            <a:pPr algn="l">
              <a:lnSpc>
                <a:spcPct val="100000"/>
              </a:lnSpc>
            </a:pPr>
            <a:r>
              <a:rPr sz="1400" b="0" i="0">
                <a:solidFill>
                  <a:srgbClr val="FFFFFF"/>
                </a:solidFill>
                <a:latin typeface="Calibri"/>
              </a:rPr>
              <a:t>+91 9840790462 | wahab2010og@gmail.com | www.alphaecopower.in</a:t>
            </a:r>
          </a:p>
        </p:txBody>
      </p:sp>
      <p:sp>
        <p:nvSpPr>
          <p:cNvPr id="8" name="TextBox 7"/>
          <p:cNvSpPr txBox="1"/>
          <p:nvPr/>
        </p:nvSpPr>
        <p:spPr>
          <a:xfrm>
            <a:off x="731520" y="6035040"/>
            <a:ext cx="10515600" cy="365760"/>
          </a:xfrm>
          <a:prstGeom prst="rect">
            <a:avLst/>
          </a:prstGeom>
          <a:noFill/>
        </p:spPr>
        <p:txBody>
          <a:bodyPr wrap="square" anchor="t">
            <a:spAutoFit/>
          </a:bodyPr>
          <a:lstStyle/>
          <a:p>
            <a:pPr algn="l">
              <a:lnSpc>
                <a:spcPct val="100000"/>
              </a:lnSpc>
            </a:pPr>
            <a:r>
              <a:rPr sz="1000" b="0" i="0">
                <a:solidFill>
                  <a:srgbClr val="94A3B8"/>
                </a:solidFill>
                <a:latin typeface="Calibri"/>
              </a:rPr>
              <a:t>© Alpha Eco-Power · Prepared with simplestores</a:t>
            </a:r>
          </a:p>
        </p:txBody>
      </p:sp>
      <p:sp>
        <p:nvSpPr>
          <p:cNvPr id="9" name="Rectangle 8"/>
          <p:cNvSpPr/>
          <p:nvPr/>
        </p:nvSpPr>
        <p:spPr>
          <a:xfrm>
            <a:off x="0" y="6693408"/>
            <a:ext cx="12191695" cy="164592"/>
          </a:xfrm>
          <a:prstGeom prst="rect">
            <a:avLst/>
          </a:prstGeom>
          <a:solidFill>
            <a:srgbClr val="F59E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